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90" r:id="rId2"/>
    <p:sldId id="260" r:id="rId3"/>
    <p:sldId id="263" r:id="rId4"/>
    <p:sldId id="281" r:id="rId5"/>
    <p:sldId id="283" r:id="rId6"/>
    <p:sldId id="276" r:id="rId7"/>
    <p:sldId id="278" r:id="rId8"/>
    <p:sldId id="280" r:id="rId9"/>
    <p:sldId id="279" r:id="rId10"/>
    <p:sldId id="284" r:id="rId11"/>
    <p:sldId id="286" r:id="rId12"/>
    <p:sldId id="285" r:id="rId13"/>
    <p:sldId id="287" r:id="rId14"/>
    <p:sldId id="275" r:id="rId15"/>
  </p:sldIdLst>
  <p:sldSz cx="9753600" cy="7315200"/>
  <p:notesSz cx="9309100" cy="70532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60"/>
  </p:normalViewPr>
  <p:slideViewPr>
    <p:cSldViewPr>
      <p:cViewPr varScale="1">
        <p:scale>
          <a:sx n="57" d="100"/>
          <a:sy n="57" d="100"/>
        </p:scale>
        <p:origin x="1328" y="2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337" cy="353582"/>
          </a:xfrm>
          <a:prstGeom prst="rect">
            <a:avLst/>
          </a:prstGeom>
        </p:spPr>
        <p:txBody>
          <a:bodyPr vert="horz" lIns="87654" tIns="43827" rIns="87654" bIns="43827" rtlCol="0"/>
          <a:lstStyle>
            <a:lvl1pPr algn="l">
              <a:defRPr sz="1200"/>
            </a:lvl1pPr>
          </a:lstStyle>
          <a:p>
            <a:endParaRPr lang="en-US"/>
          </a:p>
        </p:txBody>
      </p:sp>
      <p:sp>
        <p:nvSpPr>
          <p:cNvPr id="3" name="Date Placeholder 2"/>
          <p:cNvSpPr>
            <a:spLocks noGrp="1"/>
          </p:cNvSpPr>
          <p:nvPr>
            <p:ph type="dt" idx="1"/>
          </p:nvPr>
        </p:nvSpPr>
        <p:spPr>
          <a:xfrm>
            <a:off x="5272733" y="0"/>
            <a:ext cx="4034853" cy="353582"/>
          </a:xfrm>
          <a:prstGeom prst="rect">
            <a:avLst/>
          </a:prstGeom>
        </p:spPr>
        <p:txBody>
          <a:bodyPr vert="horz" lIns="87654" tIns="43827" rIns="87654" bIns="43827" rtlCol="0"/>
          <a:lstStyle>
            <a:lvl1pPr algn="r">
              <a:defRPr sz="1200"/>
            </a:lvl1pPr>
          </a:lstStyle>
          <a:p>
            <a:fld id="{F063AC70-E518-4B2C-ADF4-CABAC66CA6AF}" type="datetimeFigureOut">
              <a:rPr lang="en-US" smtClean="0"/>
              <a:t>5/17/2023</a:t>
            </a:fld>
            <a:endParaRPr lang="en-US"/>
          </a:p>
        </p:txBody>
      </p:sp>
      <p:sp>
        <p:nvSpPr>
          <p:cNvPr id="4" name="Slide Image Placeholder 3"/>
          <p:cNvSpPr>
            <a:spLocks noGrp="1" noRot="1" noChangeAspect="1"/>
          </p:cNvSpPr>
          <p:nvPr>
            <p:ph type="sldImg" idx="2"/>
          </p:nvPr>
        </p:nvSpPr>
        <p:spPr>
          <a:xfrm>
            <a:off x="3067050" y="881063"/>
            <a:ext cx="3175000" cy="2381250"/>
          </a:xfrm>
          <a:prstGeom prst="rect">
            <a:avLst/>
          </a:prstGeom>
          <a:noFill/>
          <a:ln w="12700">
            <a:solidFill>
              <a:prstClr val="black"/>
            </a:solidFill>
          </a:ln>
        </p:spPr>
        <p:txBody>
          <a:bodyPr vert="horz" lIns="87654" tIns="43827" rIns="87654" bIns="43827" rtlCol="0" anchor="ctr"/>
          <a:lstStyle/>
          <a:p>
            <a:endParaRPr lang="en-US"/>
          </a:p>
        </p:txBody>
      </p:sp>
      <p:sp>
        <p:nvSpPr>
          <p:cNvPr id="5" name="Notes Placeholder 4"/>
          <p:cNvSpPr>
            <a:spLocks noGrp="1"/>
          </p:cNvSpPr>
          <p:nvPr>
            <p:ph type="body" sz="quarter" idx="3"/>
          </p:nvPr>
        </p:nvSpPr>
        <p:spPr>
          <a:xfrm>
            <a:off x="930304" y="3394996"/>
            <a:ext cx="7448492" cy="2776610"/>
          </a:xfrm>
          <a:prstGeom prst="rect">
            <a:avLst/>
          </a:prstGeom>
        </p:spPr>
        <p:txBody>
          <a:bodyPr vert="horz" lIns="87654" tIns="43827" rIns="87654" bIns="438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99682"/>
            <a:ext cx="4033337" cy="353581"/>
          </a:xfrm>
          <a:prstGeom prst="rect">
            <a:avLst/>
          </a:prstGeom>
        </p:spPr>
        <p:txBody>
          <a:bodyPr vert="horz" lIns="87654" tIns="43827" rIns="87654" bIns="43827" rtlCol="0" anchor="b"/>
          <a:lstStyle>
            <a:lvl1pPr algn="l">
              <a:defRPr sz="1200"/>
            </a:lvl1pPr>
          </a:lstStyle>
          <a:p>
            <a:endParaRPr lang="en-US"/>
          </a:p>
        </p:txBody>
      </p:sp>
      <p:sp>
        <p:nvSpPr>
          <p:cNvPr id="7" name="Slide Number Placeholder 6"/>
          <p:cNvSpPr>
            <a:spLocks noGrp="1"/>
          </p:cNvSpPr>
          <p:nvPr>
            <p:ph type="sldNum" sz="quarter" idx="5"/>
          </p:nvPr>
        </p:nvSpPr>
        <p:spPr>
          <a:xfrm>
            <a:off x="5272733" y="6699682"/>
            <a:ext cx="4034853" cy="353581"/>
          </a:xfrm>
          <a:prstGeom prst="rect">
            <a:avLst/>
          </a:prstGeom>
        </p:spPr>
        <p:txBody>
          <a:bodyPr vert="horz" lIns="87654" tIns="43827" rIns="87654" bIns="43827" rtlCol="0" anchor="b"/>
          <a:lstStyle>
            <a:lvl1pPr algn="r">
              <a:defRPr sz="1200"/>
            </a:lvl1pPr>
          </a:lstStyle>
          <a:p>
            <a:fld id="{F896A44C-54F0-407D-9ABA-5575FDB3B65F}" type="slidenum">
              <a:rPr lang="en-US" smtClean="0"/>
              <a:t>‹#›</a:t>
            </a:fld>
            <a:endParaRPr lang="en-US"/>
          </a:p>
        </p:txBody>
      </p:sp>
    </p:spTree>
    <p:extLst>
      <p:ext uri="{BB962C8B-B14F-4D97-AF65-F5344CB8AC3E}">
        <p14:creationId xmlns:p14="http://schemas.microsoft.com/office/powerpoint/2010/main" val="364785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rgbClr val="21212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6849" y="196850"/>
            <a:ext cx="9363074" cy="411479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30985" y="1067776"/>
            <a:ext cx="6691629" cy="1250950"/>
          </a:xfrm>
          <a:prstGeom prst="rect">
            <a:avLst/>
          </a:prstGeom>
        </p:spPr>
        <p:txBody>
          <a:bodyPr wrap="square" lIns="0" tIns="0" rIns="0" bIns="0">
            <a:spAutoFit/>
          </a:bodyPr>
          <a:lstStyle>
            <a:lvl1pPr>
              <a:defRPr sz="4200" b="1" i="0">
                <a:solidFill>
                  <a:srgbClr val="212121"/>
                </a:solidFill>
                <a:latin typeface="Arial"/>
                <a:cs typeface="Arial"/>
              </a:defRPr>
            </a:lvl1pPr>
          </a:lstStyle>
          <a:p>
            <a:endParaRPr/>
          </a:p>
        </p:txBody>
      </p:sp>
      <p:sp>
        <p:nvSpPr>
          <p:cNvPr id="3" name="Holder 3"/>
          <p:cNvSpPr>
            <a:spLocks noGrp="1"/>
          </p:cNvSpPr>
          <p:nvPr>
            <p:ph type="body" idx="1"/>
          </p:nvPr>
        </p:nvSpPr>
        <p:spPr>
          <a:xfrm>
            <a:off x="682625" y="2475960"/>
            <a:ext cx="8388349" cy="3597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5/17/2023</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blogs.loc.gov/law/2014/11/how-to-trace-federal-regulations-a-research-guid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ainingtools.thomsonreuters.com/elr/using-cases/getting-started"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lexisnexis.com/pdf/lexis-advance/terms-and-connectors.pdf" TargetMode="External"/><Relationship Id="rId2" Type="http://schemas.openxmlformats.org/officeDocument/2006/relationships/hyperlink" Target="https://trainingtools.thomsonreuters.com/elr/start-right/research-strategy"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thomsonreuters.com/en-us/help/westlaw-edge/searching/search-with-terms-and-connector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rainingtools.thomsonreuters.com/alr/statutes/advanced"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as_q=statutory+legislative+history&amp;as_epq=&amp;as_oq=&amp;as_eq=&amp;as_nlo=&amp;as_nhi=&amp;lr=&amp;cr=&amp;as_qdr=all&amp;as_sitesearch=.gov&amp;as_occt=any&amp;as_filetype=&amp;tbs=&amp;safe=active&amp;ssui=on"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3711" y="149195"/>
            <a:ext cx="9386178" cy="4659609"/>
          </a:xfrm>
          <a:prstGeom prst="rect">
            <a:avLst/>
          </a:prstGeom>
          <a:ln w="76200">
            <a:solidFill>
              <a:schemeClr val="tx1"/>
            </a:solidFill>
          </a:ln>
        </p:spPr>
        <p:txBody>
          <a:bodyPr vert="horz" wrap="square" lIns="0" tIns="591185" rIns="0" bIns="0" rtlCol="0">
            <a:spAutoFit/>
          </a:bodyPr>
          <a:lstStyle/>
          <a:p>
            <a:pPr algn="ctr"/>
            <a:r>
              <a:rPr lang="en-US" sz="4400" b="1" spc="15" dirty="0">
                <a:solidFill>
                  <a:srgbClr val="212121"/>
                </a:solidFill>
                <a:latin typeface="Garamond" panose="02020404030301010803" pitchFamily="18" charset="0"/>
                <a:cs typeface="Arial Black"/>
              </a:rPr>
              <a:t>Duquesne Center For Legal Information</a:t>
            </a:r>
            <a:endParaRPr lang="en-US" sz="4400" b="1" dirty="0">
              <a:latin typeface="Garamond" panose="02020404030301010803" pitchFamily="18" charset="0"/>
              <a:cs typeface="Times New Roman"/>
            </a:endParaRPr>
          </a:p>
          <a:p>
            <a:pPr algn="ctr">
              <a:lnSpc>
                <a:spcPct val="100000"/>
              </a:lnSpc>
            </a:pPr>
            <a:r>
              <a:rPr lang="en-US" sz="4400" b="1" dirty="0">
                <a:latin typeface="Garamond" panose="02020404030301010803" pitchFamily="18" charset="0"/>
                <a:cs typeface="Times New Roman"/>
              </a:rPr>
              <a:t> Bridge the Gap Between Theory</a:t>
            </a:r>
          </a:p>
          <a:p>
            <a:pPr algn="ctr">
              <a:lnSpc>
                <a:spcPct val="100000"/>
              </a:lnSpc>
            </a:pPr>
            <a:r>
              <a:rPr lang="en-US" sz="4400" b="1" dirty="0">
                <a:latin typeface="Garamond" panose="02020404030301010803" pitchFamily="18" charset="0"/>
                <a:cs typeface="Times New Roman"/>
              </a:rPr>
              <a:t> &amp; </a:t>
            </a:r>
          </a:p>
          <a:p>
            <a:pPr algn="ctr">
              <a:lnSpc>
                <a:spcPct val="100000"/>
              </a:lnSpc>
            </a:pPr>
            <a:r>
              <a:rPr lang="en-US" sz="4400" b="1" dirty="0">
                <a:latin typeface="Garamond" panose="02020404030301010803" pitchFamily="18" charset="0"/>
                <a:cs typeface="Times New Roman"/>
              </a:rPr>
              <a:t>Practice</a:t>
            </a:r>
          </a:p>
          <a:p>
            <a:pPr algn="ctr">
              <a:lnSpc>
                <a:spcPct val="100000"/>
              </a:lnSpc>
            </a:pPr>
            <a:r>
              <a:rPr lang="en-US" sz="4400" b="1">
                <a:latin typeface="Garamond" panose="02020404030301010803" pitchFamily="18" charset="0"/>
                <a:cs typeface="Times New Roman"/>
              </a:rPr>
              <a:t>Part I: </a:t>
            </a:r>
            <a:r>
              <a:rPr lang="en-US" sz="4400" b="1" dirty="0">
                <a:latin typeface="Garamond" panose="02020404030301010803" pitchFamily="18" charset="0"/>
                <a:cs typeface="Times New Roman"/>
              </a:rPr>
              <a:t>Plan Your Research Plan</a:t>
            </a:r>
            <a:endParaRPr sz="4400" b="1" dirty="0">
              <a:latin typeface="Garamond" panose="02020404030301010803" pitchFamily="18" charset="0"/>
              <a:cs typeface="Times New Roman"/>
            </a:endParaRPr>
          </a:p>
        </p:txBody>
      </p:sp>
      <p:sp>
        <p:nvSpPr>
          <p:cNvPr id="3" name="object 3"/>
          <p:cNvSpPr txBox="1"/>
          <p:nvPr/>
        </p:nvSpPr>
        <p:spPr>
          <a:xfrm>
            <a:off x="2514600" y="4947148"/>
            <a:ext cx="4953000" cy="2267929"/>
          </a:xfrm>
          <a:prstGeom prst="rect">
            <a:avLst/>
          </a:prstGeom>
          <a:solidFill>
            <a:srgbClr val="CCECFF"/>
          </a:solidFill>
          <a:effectLst>
            <a:innerShdw blurRad="63500" dist="50800" dir="16200000">
              <a:prstClr val="black">
                <a:alpha val="50000"/>
              </a:prstClr>
            </a:innerShdw>
          </a:effectLst>
        </p:spPr>
        <p:txBody>
          <a:bodyPr vert="horz" wrap="square" lIns="0" tIns="13335" rIns="0" bIns="0" rtlCol="0" anchor="ctr">
            <a:spAutoFit/>
          </a:bodyPr>
          <a:lstStyle/>
          <a:p>
            <a:pPr marL="12700">
              <a:lnSpc>
                <a:spcPct val="100000"/>
              </a:lnSpc>
              <a:spcBef>
                <a:spcPts val="105"/>
              </a:spcBef>
            </a:pPr>
            <a:r>
              <a:rPr lang="en-US" sz="3600" spc="15" dirty="0">
                <a:solidFill>
                  <a:srgbClr val="212121"/>
                </a:solidFill>
                <a:latin typeface="Garamond" panose="02020404030301010803" pitchFamily="18" charset="0"/>
                <a:cs typeface="Arial Black"/>
              </a:rPr>
              <a:t>With Dana Neacşu</a:t>
            </a:r>
          </a:p>
          <a:p>
            <a:pPr marL="12700">
              <a:lnSpc>
                <a:spcPct val="100000"/>
              </a:lnSpc>
              <a:spcBef>
                <a:spcPts val="105"/>
              </a:spcBef>
            </a:pPr>
            <a:r>
              <a:rPr lang="en-US" sz="3600" spc="15" dirty="0">
                <a:solidFill>
                  <a:srgbClr val="212121"/>
                </a:solidFill>
                <a:latin typeface="Garamond" panose="02020404030301010803" pitchFamily="18" charset="0"/>
                <a:cs typeface="Arial Black"/>
              </a:rPr>
              <a:t>&amp;</a:t>
            </a:r>
          </a:p>
          <a:p>
            <a:pPr marL="12700">
              <a:lnSpc>
                <a:spcPct val="100000"/>
              </a:lnSpc>
              <a:spcBef>
                <a:spcPts val="105"/>
              </a:spcBef>
            </a:pPr>
            <a:r>
              <a:rPr lang="en-US" sz="3600" spc="15" dirty="0">
                <a:solidFill>
                  <a:srgbClr val="212121"/>
                </a:solidFill>
                <a:latin typeface="Garamond" panose="02020404030301010803" pitchFamily="18" charset="0"/>
                <a:cs typeface="Arial Black"/>
              </a:rPr>
              <a:t>Katie Lynch</a:t>
            </a:r>
          </a:p>
          <a:p>
            <a:pPr marL="12700" algn="ctr">
              <a:spcBef>
                <a:spcPts val="105"/>
              </a:spcBef>
            </a:pPr>
            <a:r>
              <a:rPr lang="en-US" sz="3600" b="1" dirty="0">
                <a:latin typeface="Garamond" panose="02020404030301010803" pitchFamily="18" charset="0"/>
                <a:cs typeface="Times New Roman"/>
              </a:rPr>
              <a:t>May 17, 2023</a:t>
            </a:r>
          </a:p>
        </p:txBody>
      </p:sp>
      <p:pic>
        <p:nvPicPr>
          <p:cNvPr id="4" name="Picture 3">
            <a:extLst>
              <a:ext uri="{FF2B5EF4-FFF2-40B4-BE49-F238E27FC236}">
                <a16:creationId xmlns:a16="http://schemas.microsoft.com/office/drawing/2014/main" id="{55E5C4D2-4C32-4233-82C2-6B9196C9C9D8}"/>
              </a:ext>
            </a:extLst>
          </p:cNvPr>
          <p:cNvPicPr>
            <a:picLocks noChangeAspect="1"/>
          </p:cNvPicPr>
          <p:nvPr/>
        </p:nvPicPr>
        <p:blipFill>
          <a:blip r:embed="rId2"/>
          <a:stretch>
            <a:fillRect/>
          </a:stretch>
        </p:blipFill>
        <p:spPr>
          <a:xfrm>
            <a:off x="7905949" y="5434037"/>
            <a:ext cx="1737511" cy="16460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1575775"/>
            <a:ext cx="7696200" cy="662361"/>
          </a:xfrm>
          <a:prstGeom prst="rect">
            <a:avLst/>
          </a:prstGeom>
        </p:spPr>
        <p:txBody>
          <a:bodyPr vert="horz" wrap="square" lIns="0" tIns="15875" rIns="0" bIns="0" rtlCol="0">
            <a:spAutoFit/>
          </a:bodyPr>
          <a:lstStyle/>
          <a:p>
            <a:pPr marL="12700">
              <a:lnSpc>
                <a:spcPct val="100000"/>
              </a:lnSpc>
              <a:spcBef>
                <a:spcPts val="125"/>
              </a:spcBef>
            </a:pPr>
            <a:r>
              <a:rPr lang="en-US" dirty="0">
                <a:latin typeface="Garamond" panose="02020404030301010803" pitchFamily="18" charset="0"/>
                <a:cs typeface="Lucida Sans"/>
              </a:rPr>
              <a:t>Start with a Research Plan</a:t>
            </a:r>
            <a:endParaRPr lang="en-US"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133600" y="3154382"/>
            <a:ext cx="5486400" cy="707886"/>
          </a:xfrm>
          <a:prstGeom prst="rect">
            <a:avLst/>
          </a:prstGeom>
          <a:noFill/>
          <a:ln w="76200">
            <a:solidFill>
              <a:schemeClr val="tx1"/>
            </a:solidFill>
          </a:ln>
        </p:spPr>
        <p:txBody>
          <a:bodyPr wrap="square" rtlCol="0">
            <a:spAutoFit/>
          </a:bodyPr>
          <a:lstStyle/>
          <a:p>
            <a:pPr lvl="1"/>
            <a:r>
              <a:rPr lang="en-US" sz="4000" dirty="0">
                <a:latin typeface="Garamond" panose="02020404030301010803" pitchFamily="18" charset="0"/>
                <a:hlinkClick r:id="rId3"/>
              </a:rPr>
              <a:t>Regulatory  Research</a:t>
            </a:r>
            <a:endParaRPr lang="en-US" sz="4000" dirty="0">
              <a:latin typeface="Garamond" panose="02020404030301010803" pitchFamily="18" charset="0"/>
            </a:endParaRPr>
          </a:p>
        </p:txBody>
      </p:sp>
    </p:spTree>
    <p:extLst>
      <p:ext uri="{BB962C8B-B14F-4D97-AF65-F5344CB8AC3E}">
        <p14:creationId xmlns:p14="http://schemas.microsoft.com/office/powerpoint/2010/main" val="128060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B7B32D-A815-4729-A65D-FF7D66BAC3B7}"/>
              </a:ext>
            </a:extLst>
          </p:cNvPr>
          <p:cNvSpPr>
            <a:spLocks noGrp="1"/>
          </p:cNvSpPr>
          <p:nvPr>
            <p:ph type="body" idx="1"/>
          </p:nvPr>
        </p:nvSpPr>
        <p:spPr>
          <a:xfrm>
            <a:off x="450851" y="1905000"/>
            <a:ext cx="8388349" cy="4339650"/>
          </a:xfrm>
        </p:spPr>
        <p:txBody>
          <a:bodyPr/>
          <a:lstStyle/>
          <a:p>
            <a:r>
              <a:rPr lang="en-US" sz="2400" dirty="0">
                <a:latin typeface="Garamond" panose="02020404030301010803" pitchFamily="18" charset="0"/>
              </a:rPr>
              <a:t>Let’s say that you see a white-tailed deer which visits the Duquesne campus and before you decide to feed the deer you want to know if you are breaking any PA state or federal regulations. What about the relevant rules if you were on Touro’s campus (in NY?)</a:t>
            </a:r>
            <a:endParaRPr lang="en-US" sz="2400" b="1" u="sng" dirty="0">
              <a:latin typeface="Garamond" panose="02020404030301010803" pitchFamily="18" charset="0"/>
            </a:endParaRPr>
          </a:p>
          <a:p>
            <a:r>
              <a:rPr lang="en-US" sz="2400" b="1" u="sng" dirty="0">
                <a:latin typeface="Garamond" panose="02020404030301010803" pitchFamily="18" charset="0"/>
              </a:rPr>
              <a:t>Generic Research Plan:</a:t>
            </a:r>
          </a:p>
          <a:p>
            <a:pPr marL="342900" indent="-342900">
              <a:buAutoNum type="arabicPeriod"/>
            </a:pPr>
            <a:r>
              <a:rPr lang="en-US" sz="2400" dirty="0">
                <a:latin typeface="Garamond" panose="02020404030301010803" pitchFamily="18" charset="0"/>
              </a:rPr>
              <a:t>Find a relevant secondary source</a:t>
            </a:r>
          </a:p>
          <a:p>
            <a:pPr marL="342900" indent="-342900">
              <a:buAutoNum type="arabicPeriod"/>
            </a:pPr>
            <a:r>
              <a:rPr lang="en-US" sz="2400" dirty="0">
                <a:latin typeface="Garamond" panose="02020404030301010803" pitchFamily="18" charset="0"/>
              </a:rPr>
              <a:t>Finding the enabling statute</a:t>
            </a:r>
          </a:p>
          <a:p>
            <a:pPr marL="342900" indent="-342900">
              <a:buAutoNum type="arabicPeriod"/>
            </a:pPr>
            <a:r>
              <a:rPr lang="en-US" sz="2400" dirty="0">
                <a:highlight>
                  <a:srgbClr val="FFFF00"/>
                </a:highlight>
                <a:latin typeface="Garamond" panose="02020404030301010803" pitchFamily="18" charset="0"/>
              </a:rPr>
              <a:t>Find the regulatory provision</a:t>
            </a:r>
          </a:p>
          <a:p>
            <a:r>
              <a:rPr lang="en-US" sz="2400" b="1" u="sng" dirty="0">
                <a:latin typeface="Garamond" panose="02020404030301010803" pitchFamily="18" charset="0"/>
              </a:rPr>
              <a:t>Specific Regulatory Research Plan:</a:t>
            </a:r>
          </a:p>
          <a:p>
            <a:pPr marL="285750" indent="-285750">
              <a:buFont typeface="Arial" panose="020B0604020202020204" pitchFamily="34" charset="0"/>
              <a:buChar char="•"/>
            </a:pPr>
            <a:r>
              <a:rPr lang="en-US" sz="2400" b="1" u="sng" dirty="0">
                <a:latin typeface="Garamond" panose="02020404030301010803" pitchFamily="18" charset="0"/>
              </a:rPr>
              <a:t>Search the relevant regulatory compilation (federal or state)</a:t>
            </a:r>
          </a:p>
          <a:p>
            <a:pPr marL="285750" indent="-285750">
              <a:buFont typeface="Arial" panose="020B0604020202020204" pitchFamily="34" charset="0"/>
              <a:buChar char="•"/>
            </a:pPr>
            <a:r>
              <a:rPr lang="en-US" sz="2400" b="1" u="sng" dirty="0">
                <a:latin typeface="Garamond" panose="02020404030301010803" pitchFamily="18" charset="0"/>
              </a:rPr>
              <a:t>Feed! /s “white-tailed deer”</a:t>
            </a:r>
          </a:p>
          <a:p>
            <a:endParaRPr lang="en-US" dirty="0"/>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696200" y="3657600"/>
            <a:ext cx="1737511" cy="1646063"/>
          </a:xfrm>
          <a:prstGeom prst="rect">
            <a:avLst/>
          </a:prstGeom>
        </p:spPr>
      </p:pic>
      <p:sp>
        <p:nvSpPr>
          <p:cNvPr id="6" name="object 3">
            <a:extLst>
              <a:ext uri="{FF2B5EF4-FFF2-40B4-BE49-F238E27FC236}">
                <a16:creationId xmlns:a16="http://schemas.microsoft.com/office/drawing/2014/main" id="{39DE5747-815B-415C-AEB0-91913A95F362}"/>
              </a:ext>
            </a:extLst>
          </p:cNvPr>
          <p:cNvSpPr txBox="1">
            <a:spLocks/>
          </p:cNvSpPr>
          <p:nvPr/>
        </p:nvSpPr>
        <p:spPr>
          <a:xfrm>
            <a:off x="533400" y="304800"/>
            <a:ext cx="8305800" cy="1308692"/>
          </a:xfrm>
          <a:prstGeom prst="rect">
            <a:avLst/>
          </a:prstGeom>
        </p:spPr>
        <p:txBody>
          <a:bodyPr vert="horz" wrap="square" lIns="0" tIns="15875" rIns="0" bIns="0" rtlCol="0">
            <a:spAutoFit/>
          </a:bodyPr>
          <a:lstStyle>
            <a:lvl1pPr>
              <a:defRPr sz="4200" b="1" i="0">
                <a:solidFill>
                  <a:srgbClr val="212121"/>
                </a:solidFill>
                <a:latin typeface="Arial"/>
                <a:ea typeface="+mj-ea"/>
                <a:cs typeface="Arial"/>
              </a:defRPr>
            </a:lvl1pPr>
          </a:lstStyle>
          <a:p>
            <a:pPr marL="12700">
              <a:spcBef>
                <a:spcPts val="125"/>
              </a:spcBef>
            </a:pPr>
            <a:r>
              <a:rPr lang="en-US" kern="0" dirty="0">
                <a:latin typeface="Garamond" panose="02020404030301010803" pitchFamily="18" charset="0"/>
                <a:cs typeface="Lucida Sans"/>
              </a:rPr>
              <a:t>Start with a Research Plan – Regulatory Research</a:t>
            </a:r>
          </a:p>
        </p:txBody>
      </p:sp>
    </p:spTree>
    <p:extLst>
      <p:ext uri="{BB962C8B-B14F-4D97-AF65-F5344CB8AC3E}">
        <p14:creationId xmlns:p14="http://schemas.microsoft.com/office/powerpoint/2010/main" val="267995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1575775"/>
            <a:ext cx="8305800" cy="662361"/>
          </a:xfrm>
          <a:prstGeom prst="rect">
            <a:avLst/>
          </a:prstGeom>
        </p:spPr>
        <p:txBody>
          <a:bodyPr vert="horz" wrap="square" lIns="0" tIns="15875" rIns="0" bIns="0" rtlCol="0">
            <a:spAutoFit/>
          </a:bodyPr>
          <a:lstStyle/>
          <a:p>
            <a:pPr marL="12700">
              <a:lnSpc>
                <a:spcPct val="100000"/>
              </a:lnSpc>
              <a:spcBef>
                <a:spcPts val="125"/>
              </a:spcBef>
            </a:pPr>
            <a:r>
              <a:rPr lang="en-US" dirty="0">
                <a:latin typeface="Garamond" panose="02020404030301010803" pitchFamily="18" charset="0"/>
                <a:cs typeface="Lucida Sans"/>
              </a:rPr>
              <a:t>Start with a Research Plan</a:t>
            </a:r>
            <a:endParaRPr lang="en-US"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1875008" y="3200400"/>
            <a:ext cx="7040392" cy="646331"/>
          </a:xfrm>
          <a:prstGeom prst="rect">
            <a:avLst/>
          </a:prstGeom>
          <a:noFill/>
          <a:ln w="76200">
            <a:solidFill>
              <a:schemeClr val="tx1"/>
            </a:solidFill>
          </a:ln>
        </p:spPr>
        <p:txBody>
          <a:bodyPr wrap="square" rtlCol="0">
            <a:spAutoFit/>
          </a:bodyPr>
          <a:lstStyle/>
          <a:p>
            <a:pPr lvl="1"/>
            <a:r>
              <a:rPr lang="en-US" sz="3600" dirty="0">
                <a:latin typeface="Garamond" panose="02020404030301010803" pitchFamily="18" charset="0"/>
              </a:rPr>
              <a:t>Planning for Case law Research</a:t>
            </a:r>
          </a:p>
        </p:txBody>
      </p:sp>
    </p:spTree>
    <p:extLst>
      <p:ext uri="{BB962C8B-B14F-4D97-AF65-F5344CB8AC3E}">
        <p14:creationId xmlns:p14="http://schemas.microsoft.com/office/powerpoint/2010/main" val="2128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66800" y="491190"/>
            <a:ext cx="6691629" cy="754694"/>
          </a:xfrm>
          <a:prstGeom prst="rect">
            <a:avLst/>
          </a:prstGeom>
        </p:spPr>
        <p:txBody>
          <a:bodyPr vert="horz" wrap="square" lIns="0" tIns="15875" rIns="0" bIns="0" rtlCol="0">
            <a:spAutoFit/>
          </a:bodyPr>
          <a:lstStyle/>
          <a:p>
            <a:pPr marL="285750" indent="-285750"/>
            <a:r>
              <a:rPr lang="en-US" sz="2400" dirty="0">
                <a:latin typeface="Garamond" panose="02020404030301010803" pitchFamily="18" charset="0"/>
              </a:rPr>
              <a:t>Making a Research Plan </a:t>
            </a:r>
            <a:br>
              <a:rPr lang="en-US" sz="2400" dirty="0">
                <a:latin typeface="Garamond" panose="02020404030301010803" pitchFamily="18" charset="0"/>
              </a:rPr>
            </a:br>
            <a:r>
              <a:rPr lang="en-US" sz="2400" dirty="0">
                <a:latin typeface="Garamond" panose="02020404030301010803" pitchFamily="18" charset="0"/>
              </a:rPr>
              <a:t>Planning for Case law Research – </a:t>
            </a:r>
            <a:endParaRPr lang="en-US" b="1" dirty="0">
              <a:latin typeface="Garamond" panose="02020404030301010803" pitchFamily="18" charset="0"/>
              <a:cs typeface="Lucida Sans"/>
            </a:endParaRPr>
          </a:p>
        </p:txBody>
      </p:sp>
      <p:sp>
        <p:nvSpPr>
          <p:cNvPr id="4" name="Text Placeholder 3">
            <a:extLst>
              <a:ext uri="{FF2B5EF4-FFF2-40B4-BE49-F238E27FC236}">
                <a16:creationId xmlns:a16="http://schemas.microsoft.com/office/drawing/2014/main" id="{B1B7B32D-A815-4729-A65D-FF7D66BAC3B7}"/>
              </a:ext>
            </a:extLst>
          </p:cNvPr>
          <p:cNvSpPr>
            <a:spLocks noGrp="1"/>
          </p:cNvSpPr>
          <p:nvPr>
            <p:ph type="body" idx="1"/>
          </p:nvPr>
        </p:nvSpPr>
        <p:spPr>
          <a:xfrm>
            <a:off x="642178" y="1676400"/>
            <a:ext cx="8388349" cy="5816977"/>
          </a:xfrm>
        </p:spPr>
        <p:txBody>
          <a:bodyPr/>
          <a:lstStyle/>
          <a:p>
            <a:r>
              <a:rPr lang="en-US" sz="2400" dirty="0">
                <a:latin typeface="Garamond" panose="02020404030301010803" pitchFamily="18" charset="0"/>
              </a:rPr>
              <a:t>Let’s say that you work at the Duquesne Law Firm and you have noticed that many clients use emojis when they text or email. You come up with a brilliant idea and you wonder whether you could copyright the use of emojis to sign a contract.</a:t>
            </a:r>
          </a:p>
          <a:p>
            <a:r>
              <a:rPr lang="en-US" sz="2400" dirty="0">
                <a:latin typeface="Garamond" panose="02020404030301010803" pitchFamily="18" charset="0"/>
              </a:rPr>
              <a:t> </a:t>
            </a:r>
            <a:r>
              <a:rPr lang="en-US" sz="2400" b="1" u="sng" dirty="0">
                <a:latin typeface="Garamond" panose="02020404030301010803" pitchFamily="18" charset="0"/>
              </a:rPr>
              <a:t>Plan:</a:t>
            </a:r>
          </a:p>
          <a:p>
            <a:pPr marL="342900" indent="-342900">
              <a:buAutoNum type="arabicPeriod"/>
            </a:pPr>
            <a:r>
              <a:rPr lang="en-US" sz="2400" dirty="0">
                <a:latin typeface="Garamond" panose="02020404030301010803" pitchFamily="18" charset="0"/>
              </a:rPr>
              <a:t>Find a relevant secondary source</a:t>
            </a:r>
          </a:p>
          <a:p>
            <a:pPr marL="800100" lvl="1" indent="-342900">
              <a:buFont typeface="+mj-lt"/>
              <a:buAutoNum type="alphaLcPeriod"/>
            </a:pPr>
            <a:r>
              <a:rPr lang="en-US" sz="2400" dirty="0">
                <a:latin typeface="Garamond" panose="02020404030301010803" pitchFamily="18" charset="0"/>
              </a:rPr>
              <a:t>Treatise</a:t>
            </a:r>
          </a:p>
          <a:p>
            <a:pPr marL="800100" lvl="1" indent="-342900">
              <a:buFont typeface="+mj-lt"/>
              <a:buAutoNum type="alphaLcPeriod"/>
            </a:pPr>
            <a:r>
              <a:rPr lang="en-US" sz="2400" dirty="0">
                <a:latin typeface="Garamond" panose="02020404030301010803" pitchFamily="18" charset="0"/>
              </a:rPr>
              <a:t>Locate relevant case law </a:t>
            </a:r>
          </a:p>
          <a:p>
            <a:pPr marL="800100" lvl="1" indent="-342900">
              <a:buFont typeface="+mj-lt"/>
              <a:buAutoNum type="alphaLcPeriod"/>
            </a:pPr>
            <a:r>
              <a:rPr lang="en-US" sz="2400" dirty="0" err="1">
                <a:latin typeface="Garamond" panose="02020404030301010803" pitchFamily="18" charset="0"/>
              </a:rPr>
              <a:t>Keycite</a:t>
            </a:r>
            <a:r>
              <a:rPr lang="en-US" sz="2400" dirty="0">
                <a:latin typeface="Garamond" panose="02020404030301010803" pitchFamily="18" charset="0"/>
              </a:rPr>
              <a:t>/</a:t>
            </a:r>
            <a:r>
              <a:rPr lang="en-US" sz="2400" dirty="0" err="1">
                <a:latin typeface="Garamond" panose="02020404030301010803" pitchFamily="18" charset="0"/>
              </a:rPr>
              <a:t>Sheperdize</a:t>
            </a:r>
            <a:r>
              <a:rPr lang="en-US" sz="2400" dirty="0">
                <a:latin typeface="Garamond" panose="02020404030301010803" pitchFamily="18" charset="0"/>
              </a:rPr>
              <a:t> the case within the relevant jurisdiction</a:t>
            </a:r>
          </a:p>
          <a:p>
            <a:pPr marL="342900" indent="-342900">
              <a:buAutoNum type="arabicPeriod"/>
            </a:pPr>
            <a:r>
              <a:rPr lang="en-US" sz="2400" dirty="0">
                <a:latin typeface="Garamond" panose="02020404030301010803" pitchFamily="18" charset="0"/>
              </a:rPr>
              <a:t>Use a relevant research aid, e.g., </a:t>
            </a:r>
            <a:r>
              <a:rPr lang="en-US" sz="2400" dirty="0">
                <a:latin typeface="Garamond" panose="02020404030301010803" pitchFamily="18" charset="0"/>
                <a:hlinkClick r:id="rId2"/>
              </a:rPr>
              <a:t>https://trainingtools.thomsonreuters.com/elr/using-cases/getting-started</a:t>
            </a:r>
            <a:endParaRPr lang="en-US" sz="2400" dirty="0">
              <a:latin typeface="Garamond" panose="02020404030301010803" pitchFamily="18" charset="0"/>
            </a:endParaRPr>
          </a:p>
          <a:p>
            <a:pPr marL="342900" indent="-342900">
              <a:buAutoNum type="arabicPeriod"/>
            </a:pPr>
            <a:r>
              <a:rPr lang="en-US" sz="2400" dirty="0">
                <a:latin typeface="Garamond" panose="02020404030301010803" pitchFamily="18" charset="0"/>
              </a:rPr>
              <a:t>Find the relevant </a:t>
            </a:r>
            <a:r>
              <a:rPr lang="en-US" sz="2400" dirty="0" err="1">
                <a:latin typeface="Garamond" panose="02020404030301010803" pitchFamily="18" charset="0"/>
              </a:rPr>
              <a:t>keynumber</a:t>
            </a:r>
            <a:r>
              <a:rPr lang="en-US" sz="2400" dirty="0">
                <a:latin typeface="Garamond" panose="02020404030301010803" pitchFamily="18" charset="0"/>
              </a:rPr>
              <a:t> 99K314</a:t>
            </a:r>
          </a:p>
          <a:p>
            <a:pPr marL="342900" indent="-342900">
              <a:buAutoNum type="arabicPeriod"/>
            </a:pPr>
            <a:r>
              <a:rPr lang="en-US" sz="2400" dirty="0">
                <a:latin typeface="Garamond" panose="02020404030301010803" pitchFamily="18" charset="0"/>
              </a:rPr>
              <a:t>Locate relevant cases</a:t>
            </a:r>
          </a:p>
          <a:p>
            <a:pPr marL="342900" indent="-342900">
              <a:buAutoNum type="arabicPeriod"/>
            </a:pPr>
            <a:r>
              <a:rPr lang="en-US" sz="2400" dirty="0">
                <a:latin typeface="Garamond" panose="02020404030301010803" pitchFamily="18" charset="0"/>
              </a:rPr>
              <a:t>Update your results</a:t>
            </a:r>
          </a:p>
          <a:p>
            <a:endParaRPr lang="en-US" dirty="0"/>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3"/>
          <a:stretch>
            <a:fillRect/>
          </a:stretch>
        </p:blipFill>
        <p:spPr>
          <a:xfrm>
            <a:off x="7353858" y="4800600"/>
            <a:ext cx="1737511" cy="1646063"/>
          </a:xfrm>
          <a:prstGeom prst="rect">
            <a:avLst/>
          </a:prstGeom>
        </p:spPr>
      </p:pic>
    </p:spTree>
    <p:extLst>
      <p:ext uri="{BB962C8B-B14F-4D97-AF65-F5344CB8AC3E}">
        <p14:creationId xmlns:p14="http://schemas.microsoft.com/office/powerpoint/2010/main" val="369646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50570" y="2286000"/>
            <a:ext cx="7052459" cy="1955022"/>
          </a:xfrm>
          <a:prstGeom prst="rect">
            <a:avLst/>
          </a:prstGeom>
          <a:ln w="76200">
            <a:solidFill>
              <a:schemeClr val="tx1"/>
            </a:solidFill>
          </a:ln>
        </p:spPr>
        <p:txBody>
          <a:bodyPr vert="horz" wrap="square" lIns="0" tIns="15875" rIns="0" bIns="0" rtlCol="0">
            <a:spAutoFit/>
          </a:bodyPr>
          <a:lstStyle/>
          <a:p>
            <a:pPr marL="12700" algn="ctr">
              <a:lnSpc>
                <a:spcPct val="100000"/>
              </a:lnSpc>
              <a:spcBef>
                <a:spcPts val="125"/>
              </a:spcBef>
            </a:pPr>
            <a:r>
              <a:rPr lang="en-US" dirty="0">
                <a:latin typeface="Garamond" panose="02020404030301010803" pitchFamily="18" charset="0"/>
                <a:cs typeface="Lucida Sans"/>
              </a:rPr>
              <a:t>Suggestions &amp; Questions? </a:t>
            </a:r>
            <a:br>
              <a:rPr lang="en-US" dirty="0">
                <a:latin typeface="Garamond" panose="02020404030301010803" pitchFamily="18" charset="0"/>
                <a:cs typeface="Lucida Sans"/>
              </a:rPr>
            </a:br>
            <a:br>
              <a:rPr lang="en-US" dirty="0">
                <a:latin typeface="Garamond" panose="02020404030301010803" pitchFamily="18" charset="0"/>
                <a:cs typeface="Lucida Sans"/>
              </a:rPr>
            </a:br>
            <a:r>
              <a:rPr lang="en-US" dirty="0">
                <a:latin typeface="Garamond" panose="02020404030301010803" pitchFamily="18" charset="0"/>
                <a:cs typeface="Lucida Sans"/>
              </a:rPr>
              <a:t>DCLI@duq.edu</a:t>
            </a:r>
            <a:endParaRPr lang="en-US" b="1" dirty="0">
              <a:latin typeface="Garamond" panose="02020404030301010803" pitchFamily="18" charset="0"/>
              <a:cs typeface="Lucida Sans"/>
            </a:endParaRPr>
          </a:p>
        </p:txBody>
      </p:sp>
      <p:pic>
        <p:nvPicPr>
          <p:cNvPr id="4" name="Picture 3">
            <a:extLst>
              <a:ext uri="{FF2B5EF4-FFF2-40B4-BE49-F238E27FC236}">
                <a16:creationId xmlns:a16="http://schemas.microsoft.com/office/drawing/2014/main" id="{1B6A709C-248B-4D08-8109-6B3F3492321C}"/>
              </a:ext>
            </a:extLst>
          </p:cNvPr>
          <p:cNvPicPr>
            <a:picLocks noChangeAspect="1"/>
          </p:cNvPicPr>
          <p:nvPr/>
        </p:nvPicPr>
        <p:blipFill>
          <a:blip r:embed="rId2"/>
          <a:stretch>
            <a:fillRect/>
          </a:stretch>
        </p:blipFill>
        <p:spPr>
          <a:xfrm>
            <a:off x="7696200" y="5410200"/>
            <a:ext cx="1737511" cy="1646063"/>
          </a:xfrm>
          <a:prstGeom prst="rect">
            <a:avLst/>
          </a:prstGeom>
        </p:spPr>
      </p:pic>
    </p:spTree>
    <p:extLst>
      <p:ext uri="{BB962C8B-B14F-4D97-AF65-F5344CB8AC3E}">
        <p14:creationId xmlns:p14="http://schemas.microsoft.com/office/powerpoint/2010/main" val="12340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0" y="1066800"/>
            <a:ext cx="4419598" cy="1031693"/>
          </a:xfrm>
          <a:prstGeom prst="rect">
            <a:avLst/>
          </a:prstGeom>
        </p:spPr>
        <p:txBody>
          <a:bodyPr vert="horz" wrap="square" lIns="0" tIns="15875" rIns="0" bIns="0" rtlCol="0">
            <a:spAutoFit/>
          </a:bodyPr>
          <a:lstStyle/>
          <a:p>
            <a:pPr marL="12700">
              <a:lnSpc>
                <a:spcPct val="100000"/>
              </a:lnSpc>
              <a:spcBef>
                <a:spcPts val="125"/>
              </a:spcBef>
            </a:pPr>
            <a:r>
              <a:rPr lang="en-US" sz="6600" b="1" dirty="0">
                <a:latin typeface="Garamond" panose="02020404030301010803" pitchFamily="18" charset="0"/>
                <a:cs typeface="Lucida Sans"/>
              </a:rPr>
              <a:t>Agenda</a:t>
            </a:r>
            <a:endParaRPr lang="en-US" sz="4800"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1676400" y="2534215"/>
            <a:ext cx="4884158" cy="2246769"/>
          </a:xfrm>
          <a:prstGeom prst="rect">
            <a:avLst/>
          </a:prstGeom>
          <a:noFill/>
          <a:ln w="76200">
            <a:solidFill>
              <a:schemeClr val="tx1"/>
            </a:solidFill>
          </a:ln>
        </p:spPr>
        <p:txBody>
          <a:bodyPr wrap="none" rtlCol="0">
            <a:spAutoFit/>
          </a:bodyPr>
          <a:lstStyle/>
          <a:p>
            <a:r>
              <a:rPr lang="en-US" sz="2800" dirty="0">
                <a:latin typeface="Garamond" panose="02020404030301010803" pitchFamily="18" charset="0"/>
              </a:rPr>
              <a:t>Start with a a Research Plan </a:t>
            </a:r>
          </a:p>
          <a:p>
            <a:pPr marL="742950" lvl="1" indent="-285750">
              <a:buFont typeface="Wingdings" panose="05000000000000000000" pitchFamily="2" charset="2"/>
              <a:buChar char="v"/>
            </a:pPr>
            <a:r>
              <a:rPr lang="en-US" sz="2800" dirty="0">
                <a:latin typeface="Garamond" panose="02020404030301010803" pitchFamily="18" charset="0"/>
              </a:rPr>
              <a:t>Statutory Research</a:t>
            </a:r>
          </a:p>
          <a:p>
            <a:pPr marL="742950" lvl="1" indent="-285750">
              <a:buFont typeface="Wingdings" panose="05000000000000000000" pitchFamily="2" charset="2"/>
              <a:buChar char="v"/>
            </a:pPr>
            <a:r>
              <a:rPr lang="en-US" sz="2800" dirty="0">
                <a:latin typeface="Garamond" panose="02020404030301010803" pitchFamily="18" charset="0"/>
              </a:rPr>
              <a:t>Legislative History Research</a:t>
            </a:r>
          </a:p>
          <a:p>
            <a:pPr marL="742950" lvl="1" indent="-285750">
              <a:buFont typeface="Wingdings" panose="05000000000000000000" pitchFamily="2" charset="2"/>
              <a:buChar char="v"/>
            </a:pPr>
            <a:r>
              <a:rPr lang="en-US" sz="2800" dirty="0">
                <a:latin typeface="Garamond" panose="02020404030301010803" pitchFamily="18" charset="0"/>
              </a:rPr>
              <a:t>Regulatory Research</a:t>
            </a:r>
          </a:p>
          <a:p>
            <a:pPr marL="742950" lvl="1" indent="-285750">
              <a:buFont typeface="Wingdings" panose="05000000000000000000" pitchFamily="2" charset="2"/>
              <a:buChar char="v"/>
            </a:pPr>
            <a:r>
              <a:rPr lang="en-US" sz="2800" dirty="0">
                <a:latin typeface="Garamond" panose="02020404030301010803" pitchFamily="18" charset="0"/>
              </a:rPr>
              <a:t>Case law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533400"/>
            <a:ext cx="9296400" cy="5833007"/>
          </a:xfrm>
          <a:prstGeom prst="rect">
            <a:avLst/>
          </a:prstGeom>
        </p:spPr>
        <p:txBody>
          <a:bodyPr vert="horz" wrap="square" lIns="0" tIns="15875" rIns="0" bIns="0" rtlCol="0">
            <a:spAutoFit/>
          </a:bodyPr>
          <a:lstStyle/>
          <a:p>
            <a:pPr marL="12700">
              <a:lnSpc>
                <a:spcPct val="100000"/>
              </a:lnSpc>
              <a:spcBef>
                <a:spcPts val="125"/>
              </a:spcBef>
            </a:pPr>
            <a:r>
              <a:rPr lang="en-US" b="1" dirty="0">
                <a:latin typeface="Garamond" panose="02020404030301010803" pitchFamily="18" charset="0"/>
                <a:cs typeface="Lucida Sans"/>
                <a:hlinkClick r:id="rId2"/>
              </a:rPr>
              <a:t>Building a Plan: For Whom &amp; Why</a:t>
            </a:r>
            <a:br>
              <a:rPr lang="en-US" b="1" dirty="0">
                <a:latin typeface="Lucida Sans"/>
                <a:cs typeface="Lucida Sans"/>
              </a:rPr>
            </a:br>
            <a:br>
              <a:rPr lang="en-US" b="1" dirty="0">
                <a:latin typeface="Lucida Sans"/>
                <a:cs typeface="Lucida Sans"/>
              </a:rPr>
            </a:br>
            <a:br>
              <a:rPr lang="en-US" b="1" dirty="0">
                <a:latin typeface="Lucida Sans"/>
                <a:cs typeface="Lucida Sans"/>
              </a:rPr>
            </a:br>
            <a:br>
              <a:rPr lang="en-US" b="1" dirty="0">
                <a:latin typeface="Lucida Sans"/>
                <a:cs typeface="Lucida Sans"/>
              </a:rPr>
            </a:br>
            <a:br>
              <a:rPr lang="en-US" b="1" dirty="0">
                <a:latin typeface="Lucida Sans"/>
                <a:cs typeface="Lucida Sans"/>
              </a:rPr>
            </a:br>
            <a:br>
              <a:rPr lang="en-US" b="1" dirty="0">
                <a:latin typeface="Lucida Sans"/>
                <a:cs typeface="Lucida Sans"/>
              </a:rPr>
            </a:br>
            <a:br>
              <a:rPr lang="en-US" b="1" dirty="0">
                <a:latin typeface="Lucida Sans"/>
                <a:cs typeface="Lucida Sans"/>
              </a:rPr>
            </a:br>
            <a:r>
              <a:rPr lang="en-US" sz="2800" dirty="0">
                <a:latin typeface="Garamond" panose="02020404030301010803" pitchFamily="18" charset="0"/>
                <a:cs typeface="Lucida Sans"/>
              </a:rPr>
              <a:t>Thinking about how to use </a:t>
            </a:r>
            <a:r>
              <a:rPr lang="en-US" sz="2800" b="1" dirty="0">
                <a:latin typeface="Garamond" panose="02020404030301010803" pitchFamily="18" charset="0"/>
                <a:cs typeface="Lucida Sans"/>
              </a:rPr>
              <a:t>Proximity Connectors?</a:t>
            </a:r>
            <a:br>
              <a:rPr lang="en-US" sz="2800" b="1" dirty="0">
                <a:latin typeface="Garamond" panose="02020404030301010803" pitchFamily="18" charset="0"/>
                <a:cs typeface="Lucida Sans"/>
              </a:rPr>
            </a:br>
            <a:r>
              <a:rPr lang="en-US" sz="2800" b="1" dirty="0">
                <a:latin typeface="Garamond" panose="02020404030301010803" pitchFamily="18" charset="0"/>
                <a:cs typeface="Lucida Sans"/>
                <a:hlinkClick r:id="rId3"/>
              </a:rPr>
              <a:t>On Lexis</a:t>
            </a:r>
            <a:br>
              <a:rPr lang="en-US" sz="2800" b="1" dirty="0">
                <a:latin typeface="Garamond" panose="02020404030301010803" pitchFamily="18" charset="0"/>
                <a:cs typeface="Lucida Sans"/>
              </a:rPr>
            </a:br>
            <a:r>
              <a:rPr lang="en-US" sz="2800" b="1" dirty="0">
                <a:latin typeface="Garamond" panose="02020404030301010803" pitchFamily="18" charset="0"/>
                <a:cs typeface="Lucida Sans"/>
                <a:hlinkClick r:id="rId4"/>
              </a:rPr>
              <a:t>On Westlaw </a:t>
            </a:r>
            <a:endParaRPr lang="en-US" sz="2800"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36A1620C-B137-428D-8077-41EA8F61A3BA}"/>
              </a:ext>
            </a:extLst>
          </p:cNvPr>
          <p:cNvPicPr>
            <a:picLocks noChangeAspect="1"/>
          </p:cNvPicPr>
          <p:nvPr/>
        </p:nvPicPr>
        <p:blipFill>
          <a:blip r:embed="rId5"/>
          <a:stretch>
            <a:fillRect/>
          </a:stretch>
        </p:blipFill>
        <p:spPr>
          <a:xfrm>
            <a:off x="7924800" y="5577768"/>
            <a:ext cx="1737511" cy="1646063"/>
          </a:xfrm>
          <a:prstGeom prst="rect">
            <a:avLst/>
          </a:prstGeom>
        </p:spPr>
      </p:pic>
      <p:pic>
        <p:nvPicPr>
          <p:cNvPr id="2" name="Picture 1">
            <a:hlinkClick r:id="rId2"/>
            <a:extLst>
              <a:ext uri="{FF2B5EF4-FFF2-40B4-BE49-F238E27FC236}">
                <a16:creationId xmlns:a16="http://schemas.microsoft.com/office/drawing/2014/main" id="{F7E913F0-8045-4A93-8E19-138D5FA45541}"/>
              </a:ext>
            </a:extLst>
          </p:cNvPr>
          <p:cNvPicPr>
            <a:picLocks noChangeAspect="1"/>
          </p:cNvPicPr>
          <p:nvPr/>
        </p:nvPicPr>
        <p:blipFill>
          <a:blip r:embed="rId6"/>
          <a:stretch>
            <a:fillRect/>
          </a:stretch>
        </p:blipFill>
        <p:spPr>
          <a:xfrm>
            <a:off x="838200" y="1371600"/>
            <a:ext cx="6481357" cy="3748968"/>
          </a:xfrm>
          <a:prstGeom prst="rect">
            <a:avLst/>
          </a:prstGeom>
        </p:spPr>
      </p:pic>
    </p:spTree>
    <p:extLst>
      <p:ext uri="{BB962C8B-B14F-4D97-AF65-F5344CB8AC3E}">
        <p14:creationId xmlns:p14="http://schemas.microsoft.com/office/powerpoint/2010/main" val="49520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1575775"/>
            <a:ext cx="8839200" cy="847027"/>
          </a:xfrm>
          <a:prstGeom prst="rect">
            <a:avLst/>
          </a:prstGeom>
        </p:spPr>
        <p:txBody>
          <a:bodyPr vert="horz" wrap="square" lIns="0" tIns="15875" rIns="0" bIns="0" rtlCol="0">
            <a:spAutoFit/>
          </a:bodyPr>
          <a:lstStyle/>
          <a:p>
            <a:pPr marL="12700">
              <a:lnSpc>
                <a:spcPct val="100000"/>
              </a:lnSpc>
              <a:spcBef>
                <a:spcPts val="125"/>
              </a:spcBef>
            </a:pPr>
            <a:r>
              <a:rPr lang="en-US" sz="5400" dirty="0">
                <a:latin typeface="Garamond" panose="02020404030301010803" pitchFamily="18" charset="0"/>
                <a:cs typeface="Lucida Sans"/>
              </a:rPr>
              <a:t>Start with a Research Plan</a:t>
            </a:r>
            <a:endParaRPr lang="en-US" sz="5400"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2590800" y="3200400"/>
            <a:ext cx="5105400" cy="707886"/>
          </a:xfrm>
          <a:prstGeom prst="rect">
            <a:avLst/>
          </a:prstGeom>
          <a:noFill/>
          <a:ln w="76200">
            <a:solidFill>
              <a:schemeClr val="tx1"/>
            </a:solidFill>
          </a:ln>
        </p:spPr>
        <p:txBody>
          <a:bodyPr wrap="square" rtlCol="0">
            <a:spAutoFit/>
          </a:bodyPr>
          <a:lstStyle/>
          <a:p>
            <a:pPr lvl="1"/>
            <a:r>
              <a:rPr lang="en-US" sz="4000" dirty="0">
                <a:latin typeface="Garamond" panose="02020404030301010803" pitchFamily="18" charset="0"/>
              </a:rPr>
              <a:t>Statutory Research</a:t>
            </a:r>
          </a:p>
        </p:txBody>
      </p:sp>
    </p:spTree>
    <p:extLst>
      <p:ext uri="{BB962C8B-B14F-4D97-AF65-F5344CB8AC3E}">
        <p14:creationId xmlns:p14="http://schemas.microsoft.com/office/powerpoint/2010/main" val="2115664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687653"/>
            <a:ext cx="6691629" cy="1124026"/>
          </a:xfrm>
          <a:prstGeom prst="rect">
            <a:avLst/>
          </a:prstGeom>
        </p:spPr>
        <p:txBody>
          <a:bodyPr vert="horz" wrap="square" lIns="0" tIns="15875" rIns="0" bIns="0" rtlCol="0">
            <a:spAutoFit/>
          </a:bodyPr>
          <a:lstStyle/>
          <a:p>
            <a:pPr marL="285750" indent="-285750"/>
            <a:r>
              <a:rPr lang="en-US" sz="3600" dirty="0">
                <a:latin typeface="Garamond" panose="02020404030301010803" pitchFamily="18" charset="0"/>
              </a:rPr>
              <a:t>Start with a Research Plan </a:t>
            </a:r>
            <a:br>
              <a:rPr lang="en-US" sz="3600" dirty="0">
                <a:latin typeface="Garamond" panose="02020404030301010803" pitchFamily="18" charset="0"/>
              </a:rPr>
            </a:br>
            <a:r>
              <a:rPr lang="en-US" sz="3600" dirty="0">
                <a:latin typeface="Garamond" panose="02020404030301010803" pitchFamily="18" charset="0"/>
              </a:rPr>
              <a:t>--Statutory Research – </a:t>
            </a:r>
            <a:endParaRPr lang="en-US" sz="3600" b="1" dirty="0">
              <a:latin typeface="Garamond" panose="02020404030301010803" pitchFamily="18" charset="0"/>
              <a:cs typeface="Lucida Sans"/>
            </a:endParaRPr>
          </a:p>
        </p:txBody>
      </p:sp>
      <p:sp>
        <p:nvSpPr>
          <p:cNvPr id="4" name="Text Placeholder 3">
            <a:extLst>
              <a:ext uri="{FF2B5EF4-FFF2-40B4-BE49-F238E27FC236}">
                <a16:creationId xmlns:a16="http://schemas.microsoft.com/office/drawing/2014/main" id="{B1B7B32D-A815-4729-A65D-FF7D66BAC3B7}"/>
              </a:ext>
            </a:extLst>
          </p:cNvPr>
          <p:cNvSpPr>
            <a:spLocks noGrp="1"/>
          </p:cNvSpPr>
          <p:nvPr>
            <p:ph type="body" idx="1"/>
          </p:nvPr>
        </p:nvSpPr>
        <p:spPr>
          <a:xfrm>
            <a:off x="381000" y="1885140"/>
            <a:ext cx="8388349" cy="5724644"/>
          </a:xfrm>
        </p:spPr>
        <p:txBody>
          <a:bodyPr/>
          <a:lstStyle/>
          <a:p>
            <a:r>
              <a:rPr lang="en-US" sz="2400" dirty="0">
                <a:latin typeface="Garamond" panose="02020404030301010803" pitchFamily="18" charset="0"/>
              </a:rPr>
              <a:t>Let’s say that you work at the Duquesne Popcorn Factory and need to find whether popcorn promotion and research is protected under federal consumer law. </a:t>
            </a:r>
            <a:endParaRPr lang="en-US" sz="2400" b="1" u="sng" dirty="0">
              <a:latin typeface="Garamond" panose="02020404030301010803" pitchFamily="18" charset="0"/>
            </a:endParaRPr>
          </a:p>
          <a:p>
            <a:r>
              <a:rPr lang="en-US" sz="2400" b="1" u="sng" dirty="0">
                <a:latin typeface="Garamond" panose="02020404030301010803" pitchFamily="18" charset="0"/>
              </a:rPr>
              <a:t>Plan:</a:t>
            </a:r>
          </a:p>
          <a:p>
            <a:pPr marL="342900" indent="-342900">
              <a:buAutoNum type="arabicPeriod"/>
            </a:pPr>
            <a:r>
              <a:rPr lang="en-US" sz="2400" dirty="0">
                <a:latin typeface="Garamond" panose="02020404030301010803" pitchFamily="18" charset="0"/>
              </a:rPr>
              <a:t>Find a relevant secondary source</a:t>
            </a:r>
          </a:p>
          <a:p>
            <a:pPr marL="800100" lvl="1" indent="-342900">
              <a:buFont typeface="+mj-lt"/>
              <a:buAutoNum type="alphaLcPeriod"/>
            </a:pPr>
            <a:r>
              <a:rPr lang="en-US" sz="2400" dirty="0">
                <a:latin typeface="Garamond" panose="02020404030301010803" pitchFamily="18" charset="0"/>
              </a:rPr>
              <a:t>Locate the citation to the controlling statute</a:t>
            </a:r>
          </a:p>
          <a:p>
            <a:pPr marL="800100" lvl="1" indent="-342900">
              <a:buFont typeface="+mj-lt"/>
              <a:buAutoNum type="alphaLcPeriod"/>
            </a:pPr>
            <a:r>
              <a:rPr lang="en-US" sz="2400" dirty="0">
                <a:latin typeface="Garamond" panose="02020404030301010803" pitchFamily="18" charset="0"/>
              </a:rPr>
              <a:t>Read the relevant explanation</a:t>
            </a:r>
          </a:p>
          <a:p>
            <a:pPr marL="800100" lvl="1" indent="-342900">
              <a:buFont typeface="+mj-lt"/>
              <a:buAutoNum type="alphaLcPeriod"/>
            </a:pPr>
            <a:r>
              <a:rPr lang="en-US" sz="2400" dirty="0">
                <a:latin typeface="Garamond" panose="02020404030301010803" pitchFamily="18" charset="0"/>
              </a:rPr>
              <a:t>Click on the statute</a:t>
            </a:r>
          </a:p>
          <a:p>
            <a:pPr marL="800100" lvl="1" indent="-342900">
              <a:buFont typeface="+mj-lt"/>
              <a:buAutoNum type="alphaLcPeriod"/>
            </a:pPr>
            <a:r>
              <a:rPr lang="en-US" sz="2400" dirty="0">
                <a:latin typeface="Garamond" panose="02020404030301010803" pitchFamily="18" charset="0"/>
              </a:rPr>
              <a:t>Find relevant case law from the annotations</a:t>
            </a:r>
          </a:p>
          <a:p>
            <a:pPr marL="800100" lvl="1" indent="-342900">
              <a:buFont typeface="+mj-lt"/>
              <a:buAutoNum type="alphaLcPeriod"/>
            </a:pPr>
            <a:endParaRPr lang="en-US" sz="2400" dirty="0">
              <a:latin typeface="Garamond" panose="02020404030301010803" pitchFamily="18" charset="0"/>
            </a:endParaRPr>
          </a:p>
          <a:p>
            <a:pPr marL="342900" indent="-342900">
              <a:buAutoNum type="arabicPeriod"/>
            </a:pPr>
            <a:r>
              <a:rPr lang="en-US" sz="2400" dirty="0">
                <a:latin typeface="Garamond" panose="02020404030301010803" pitchFamily="18" charset="0"/>
              </a:rPr>
              <a:t>Use a relevant research aid, e.g., </a:t>
            </a:r>
            <a:r>
              <a:rPr lang="en-US" sz="2400" dirty="0">
                <a:latin typeface="Garamond" panose="02020404030301010803" pitchFamily="18" charset="0"/>
                <a:hlinkClick r:id="rId2" tooltip="Original URL: https://trainingtools.thomsonreuters.com/alr/statutes/advanced. Click or tap if you trust this link."/>
              </a:rPr>
              <a:t>https://trainingtools.thomsonreuters.com/alr/statutes/advanced</a:t>
            </a:r>
            <a:endParaRPr lang="en-US" sz="2400" dirty="0">
              <a:latin typeface="Garamond" panose="02020404030301010803" pitchFamily="18" charset="0"/>
            </a:endParaRPr>
          </a:p>
          <a:p>
            <a:pPr marL="342900" indent="-342900">
              <a:buAutoNum type="arabicPeriod"/>
            </a:pPr>
            <a:r>
              <a:rPr lang="en-US" sz="2400" dirty="0">
                <a:latin typeface="Garamond" panose="02020404030301010803" pitchFamily="18" charset="0"/>
              </a:rPr>
              <a:t>Finding the statute by name from the Popular Name Tables/ Index/Full text.</a:t>
            </a:r>
          </a:p>
          <a:p>
            <a:endParaRPr lang="en-US" dirty="0"/>
          </a:p>
          <a:p>
            <a:endParaRPr lang="en-US" dirty="0"/>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3"/>
          <a:stretch>
            <a:fillRect/>
          </a:stretch>
        </p:blipFill>
        <p:spPr>
          <a:xfrm>
            <a:off x="7696200" y="3657600"/>
            <a:ext cx="1737511" cy="1646063"/>
          </a:xfrm>
          <a:prstGeom prst="rect">
            <a:avLst/>
          </a:prstGeom>
        </p:spPr>
      </p:pic>
      <p:pic>
        <p:nvPicPr>
          <p:cNvPr id="2" name="Picture 1">
            <a:extLst>
              <a:ext uri="{FF2B5EF4-FFF2-40B4-BE49-F238E27FC236}">
                <a16:creationId xmlns:a16="http://schemas.microsoft.com/office/drawing/2014/main" id="{0AC32B01-12EF-43F1-BF5B-A169C9CD8396}"/>
              </a:ext>
            </a:extLst>
          </p:cNvPr>
          <p:cNvPicPr>
            <a:picLocks noChangeAspect="1"/>
          </p:cNvPicPr>
          <p:nvPr/>
        </p:nvPicPr>
        <p:blipFill>
          <a:blip r:embed="rId4"/>
          <a:stretch>
            <a:fillRect/>
          </a:stretch>
        </p:blipFill>
        <p:spPr>
          <a:xfrm>
            <a:off x="7251867" y="618315"/>
            <a:ext cx="1941494" cy="1266825"/>
          </a:xfrm>
          <a:prstGeom prst="rect">
            <a:avLst/>
          </a:prstGeom>
        </p:spPr>
      </p:pic>
    </p:spTree>
    <p:extLst>
      <p:ext uri="{BB962C8B-B14F-4D97-AF65-F5344CB8AC3E}">
        <p14:creationId xmlns:p14="http://schemas.microsoft.com/office/powerpoint/2010/main" val="188548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974196"/>
            <a:ext cx="8534400" cy="662361"/>
          </a:xfrm>
          <a:prstGeom prst="rect">
            <a:avLst/>
          </a:prstGeom>
        </p:spPr>
        <p:txBody>
          <a:bodyPr vert="horz" wrap="square" lIns="0" tIns="15875" rIns="0" bIns="0" rtlCol="0">
            <a:spAutoFit/>
          </a:bodyPr>
          <a:lstStyle/>
          <a:p>
            <a:pPr marL="12700">
              <a:lnSpc>
                <a:spcPct val="100000"/>
              </a:lnSpc>
              <a:spcBef>
                <a:spcPts val="125"/>
              </a:spcBef>
            </a:pPr>
            <a:r>
              <a:rPr lang="en-US" dirty="0">
                <a:latin typeface="Garamond" panose="02020404030301010803" pitchFamily="18" charset="0"/>
                <a:cs typeface="Lucida Sans"/>
              </a:rPr>
              <a:t>Start with a Research Plan</a:t>
            </a:r>
            <a:endParaRPr lang="en-US" b="1" dirty="0">
              <a:latin typeface="Garamond" panose="02020404030301010803" pitchFamily="18" charset="0"/>
              <a:cs typeface="Lucida Sans"/>
            </a:endParaRPr>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
        <p:nvSpPr>
          <p:cNvPr id="2" name="TextBox 1">
            <a:extLst>
              <a:ext uri="{FF2B5EF4-FFF2-40B4-BE49-F238E27FC236}">
                <a16:creationId xmlns:a16="http://schemas.microsoft.com/office/drawing/2014/main" id="{B78A7E87-99E4-4B57-9C06-8A3AE49D49A6}"/>
              </a:ext>
            </a:extLst>
          </p:cNvPr>
          <p:cNvSpPr txBox="1"/>
          <p:nvPr/>
        </p:nvSpPr>
        <p:spPr>
          <a:xfrm>
            <a:off x="990600" y="3200400"/>
            <a:ext cx="7924800" cy="1569660"/>
          </a:xfrm>
          <a:prstGeom prst="rect">
            <a:avLst/>
          </a:prstGeom>
          <a:noFill/>
          <a:ln w="76200">
            <a:solidFill>
              <a:schemeClr val="tx1"/>
            </a:solidFill>
          </a:ln>
        </p:spPr>
        <p:txBody>
          <a:bodyPr wrap="square" rtlCol="0">
            <a:spAutoFit/>
          </a:bodyPr>
          <a:lstStyle/>
          <a:p>
            <a:r>
              <a:rPr lang="en-US" sz="3200" dirty="0">
                <a:latin typeface="Garamond" panose="02020404030301010803" pitchFamily="18" charset="0"/>
              </a:rPr>
              <a:t>Start with a Research Plan </a:t>
            </a:r>
          </a:p>
          <a:p>
            <a:pPr marL="742950" lvl="1" indent="-285750">
              <a:buFont typeface="Wingdings" panose="05000000000000000000" pitchFamily="2" charset="2"/>
              <a:buChar char="v"/>
            </a:pPr>
            <a:r>
              <a:rPr lang="en-US" sz="3200" dirty="0">
                <a:latin typeface="Garamond" panose="02020404030301010803" pitchFamily="18" charset="0"/>
              </a:rPr>
              <a:t>Legislative History Research (If using Google, use G</a:t>
            </a:r>
            <a:r>
              <a:rPr lang="en-US" sz="3200" dirty="0">
                <a:latin typeface="Garamond" panose="02020404030301010803" pitchFamily="18" charset="0"/>
                <a:hlinkClick r:id="rId3"/>
              </a:rPr>
              <a:t>oogle advance</a:t>
            </a:r>
            <a:r>
              <a:rPr lang="en-US" sz="3200" dirty="0">
                <a:latin typeface="Garamond" panose="02020404030301010803" pitchFamily="18" charset="0"/>
              </a:rPr>
              <a:t>)</a:t>
            </a:r>
          </a:p>
        </p:txBody>
      </p:sp>
    </p:spTree>
    <p:extLst>
      <p:ext uri="{BB962C8B-B14F-4D97-AF65-F5344CB8AC3E}">
        <p14:creationId xmlns:p14="http://schemas.microsoft.com/office/powerpoint/2010/main" val="20466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66800" y="304432"/>
            <a:ext cx="6691629" cy="1124026"/>
          </a:xfrm>
          <a:prstGeom prst="rect">
            <a:avLst/>
          </a:prstGeom>
        </p:spPr>
        <p:txBody>
          <a:bodyPr vert="horz" wrap="square" lIns="0" tIns="15875" rIns="0" bIns="0" rtlCol="0">
            <a:spAutoFit/>
          </a:bodyPr>
          <a:lstStyle/>
          <a:p>
            <a:pPr marL="285750" indent="-285750"/>
            <a:r>
              <a:rPr lang="en-US" sz="3600" dirty="0">
                <a:latin typeface="Garamond" panose="02020404030301010803" pitchFamily="18" charset="0"/>
              </a:rPr>
              <a:t>Start with a Research Plan </a:t>
            </a:r>
            <a:br>
              <a:rPr lang="en-US" sz="3600" dirty="0">
                <a:latin typeface="Garamond" panose="02020404030301010803" pitchFamily="18" charset="0"/>
              </a:rPr>
            </a:br>
            <a:r>
              <a:rPr lang="en-US" sz="3600" dirty="0">
                <a:latin typeface="Garamond" panose="02020404030301010803" pitchFamily="18" charset="0"/>
              </a:rPr>
              <a:t>-- Legislative History Research – </a:t>
            </a:r>
            <a:endParaRPr lang="en-US" sz="3600" b="1" dirty="0">
              <a:latin typeface="Garamond" panose="02020404030301010803" pitchFamily="18" charset="0"/>
              <a:cs typeface="Lucida Sans"/>
            </a:endParaRPr>
          </a:p>
        </p:txBody>
      </p:sp>
      <p:sp>
        <p:nvSpPr>
          <p:cNvPr id="4" name="Text Placeholder 3">
            <a:extLst>
              <a:ext uri="{FF2B5EF4-FFF2-40B4-BE49-F238E27FC236}">
                <a16:creationId xmlns:a16="http://schemas.microsoft.com/office/drawing/2014/main" id="{B1B7B32D-A815-4729-A65D-FF7D66BAC3B7}"/>
              </a:ext>
            </a:extLst>
          </p:cNvPr>
          <p:cNvSpPr>
            <a:spLocks noGrp="1"/>
          </p:cNvSpPr>
          <p:nvPr>
            <p:ph type="body" idx="1"/>
          </p:nvPr>
        </p:nvSpPr>
        <p:spPr>
          <a:xfrm>
            <a:off x="339369" y="1600200"/>
            <a:ext cx="8388349" cy="6155531"/>
          </a:xfrm>
        </p:spPr>
        <p:txBody>
          <a:bodyPr/>
          <a:lstStyle/>
          <a:p>
            <a:r>
              <a:rPr lang="en-US" sz="2800" dirty="0">
                <a:latin typeface="Garamond" panose="02020404030301010803" pitchFamily="18" charset="0"/>
              </a:rPr>
              <a:t>Let’s say that you are working on a case for a client and there is no authoritative case law in your jurisdiction; or you are performing legislative advocacy research. </a:t>
            </a:r>
          </a:p>
          <a:p>
            <a:endParaRPr lang="en-US" sz="2800" b="1" u="sng" dirty="0">
              <a:latin typeface="Garamond" panose="02020404030301010803" pitchFamily="18" charset="0"/>
            </a:endParaRPr>
          </a:p>
          <a:p>
            <a:r>
              <a:rPr lang="en-US" sz="2800" b="1" u="sng" dirty="0">
                <a:latin typeface="Garamond" panose="02020404030301010803" pitchFamily="18" charset="0"/>
              </a:rPr>
              <a:t>Plan:</a:t>
            </a:r>
          </a:p>
          <a:p>
            <a:pPr marL="342900" indent="-342900">
              <a:buAutoNum type="arabicPeriod"/>
            </a:pPr>
            <a:r>
              <a:rPr lang="en-US" sz="2800" dirty="0">
                <a:latin typeface="Garamond" panose="02020404030301010803" pitchFamily="18" charset="0"/>
              </a:rPr>
              <a:t>Understanding the legislative process: Introduced; Debated; Enacted; Amended</a:t>
            </a:r>
          </a:p>
          <a:p>
            <a:pPr marL="342900" indent="-342900">
              <a:buAutoNum type="arabicPeriod"/>
            </a:pPr>
            <a:r>
              <a:rPr lang="en-US" sz="2800" dirty="0">
                <a:latin typeface="Garamond" panose="02020404030301010803" pitchFamily="18" charset="0"/>
              </a:rPr>
              <a:t>Finding the statute (Enacted? Amended?)</a:t>
            </a:r>
          </a:p>
          <a:p>
            <a:pPr marL="342900" indent="-342900">
              <a:buAutoNum type="arabicPeriod"/>
            </a:pPr>
            <a:r>
              <a:rPr lang="en-US" sz="2800" dirty="0">
                <a:latin typeface="Garamond" panose="02020404030301010803" pitchFamily="18" charset="0"/>
              </a:rPr>
              <a:t>Selecting the appropriate public law from the statute’s history note</a:t>
            </a:r>
          </a:p>
          <a:p>
            <a:pPr marL="342900" indent="-342900">
              <a:buAutoNum type="arabicPeriod"/>
            </a:pPr>
            <a:r>
              <a:rPr lang="en-US" sz="2800" dirty="0">
                <a:latin typeface="Garamond" panose="02020404030301010803" pitchFamily="18" charset="0"/>
              </a:rPr>
              <a:t>Identifying the Bill’s number or title and running a search to locate it</a:t>
            </a:r>
          </a:p>
          <a:p>
            <a:pPr marL="342900" indent="-342900">
              <a:buAutoNum type="arabicPeriod"/>
            </a:pPr>
            <a:r>
              <a:rPr lang="en-US" sz="2800" dirty="0">
                <a:latin typeface="Garamond" panose="02020404030301010803" pitchFamily="18" charset="0"/>
              </a:rPr>
              <a:t>Reviewing legislative documents</a:t>
            </a:r>
          </a:p>
          <a:p>
            <a:endParaRPr lang="en-US" dirty="0"/>
          </a:p>
          <a:p>
            <a:endParaRPr lang="en-US" dirty="0"/>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spTree>
    <p:extLst>
      <p:ext uri="{BB962C8B-B14F-4D97-AF65-F5344CB8AC3E}">
        <p14:creationId xmlns:p14="http://schemas.microsoft.com/office/powerpoint/2010/main" val="2361309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1" y="304800"/>
            <a:ext cx="7460614" cy="1124026"/>
          </a:xfrm>
          <a:prstGeom prst="rect">
            <a:avLst/>
          </a:prstGeom>
        </p:spPr>
        <p:txBody>
          <a:bodyPr vert="horz" wrap="square" lIns="0" tIns="15875" rIns="0" bIns="0" rtlCol="0">
            <a:spAutoFit/>
          </a:bodyPr>
          <a:lstStyle/>
          <a:p>
            <a:pPr marL="285750" indent="-285750"/>
            <a:r>
              <a:rPr lang="en-US" sz="3600" dirty="0">
                <a:latin typeface="Garamond" panose="02020404030301010803" pitchFamily="18" charset="0"/>
              </a:rPr>
              <a:t>Start with a Research Plan </a:t>
            </a:r>
            <a:br>
              <a:rPr lang="en-US" sz="3600" dirty="0">
                <a:latin typeface="Garamond" panose="02020404030301010803" pitchFamily="18" charset="0"/>
              </a:rPr>
            </a:br>
            <a:r>
              <a:rPr lang="en-US" sz="3600" dirty="0">
                <a:latin typeface="Garamond" panose="02020404030301010803" pitchFamily="18" charset="0"/>
              </a:rPr>
              <a:t>-- Legislative History Research</a:t>
            </a:r>
            <a:endParaRPr lang="en-US" sz="3600" b="1" dirty="0">
              <a:latin typeface="Garamond" panose="02020404030301010803" pitchFamily="18" charset="0"/>
              <a:cs typeface="Lucida Sans"/>
            </a:endParaRPr>
          </a:p>
        </p:txBody>
      </p:sp>
      <p:sp>
        <p:nvSpPr>
          <p:cNvPr id="4" name="Text Placeholder 3">
            <a:extLst>
              <a:ext uri="{FF2B5EF4-FFF2-40B4-BE49-F238E27FC236}">
                <a16:creationId xmlns:a16="http://schemas.microsoft.com/office/drawing/2014/main" id="{B1B7B32D-A815-4729-A65D-FF7D66BAC3B7}"/>
              </a:ext>
            </a:extLst>
          </p:cNvPr>
          <p:cNvSpPr>
            <a:spLocks noGrp="1"/>
          </p:cNvSpPr>
          <p:nvPr>
            <p:ph type="body" idx="1"/>
          </p:nvPr>
        </p:nvSpPr>
        <p:spPr>
          <a:xfrm>
            <a:off x="533400" y="1392731"/>
            <a:ext cx="8388349" cy="4985980"/>
          </a:xfrm>
        </p:spPr>
        <p:txBody>
          <a:bodyPr/>
          <a:lstStyle/>
          <a:p>
            <a:r>
              <a:rPr lang="en-US" sz="2400" dirty="0">
                <a:latin typeface="Garamond" panose="02020404030301010803" pitchFamily="18" charset="0"/>
              </a:rPr>
              <a:t>Let’s say that your friend works in Washington, DC as an aid to Representative John Doe. While you were visiting your friend in DC, they received a text message threatening both the congressperson and your friend. You locate 18 USC 351, but does it apply to both the congressperson and the aid? What is your plan?</a:t>
            </a:r>
          </a:p>
          <a:p>
            <a:endParaRPr lang="en-US" sz="2400" b="1" u="sng" dirty="0">
              <a:latin typeface="Garamond" panose="02020404030301010803" pitchFamily="18" charset="0"/>
            </a:endParaRPr>
          </a:p>
          <a:p>
            <a:r>
              <a:rPr lang="en-US" sz="2400" b="1" u="sng" dirty="0">
                <a:latin typeface="Garamond" panose="02020404030301010803" pitchFamily="18" charset="0"/>
              </a:rPr>
              <a:t>Plan:</a:t>
            </a:r>
          </a:p>
          <a:p>
            <a:pPr marL="342900" indent="-342900">
              <a:buAutoNum type="arabicPeriod"/>
            </a:pPr>
            <a:r>
              <a:rPr lang="en-US" sz="2400" dirty="0">
                <a:latin typeface="Garamond" panose="02020404030301010803" pitchFamily="18" charset="0"/>
              </a:rPr>
              <a:t>Find the statute</a:t>
            </a:r>
          </a:p>
          <a:p>
            <a:pPr marL="342900" indent="-342900">
              <a:buAutoNum type="arabicPeriod"/>
            </a:pPr>
            <a:r>
              <a:rPr lang="en-US" sz="2400" dirty="0">
                <a:latin typeface="Garamond" panose="02020404030301010803" pitchFamily="18" charset="0"/>
              </a:rPr>
              <a:t>Locate any potentially relevant text (what if aid or staffer is not mentioned?)</a:t>
            </a:r>
          </a:p>
          <a:p>
            <a:pPr marL="342900" indent="-342900">
              <a:buAutoNum type="arabicPeriod"/>
            </a:pPr>
            <a:r>
              <a:rPr lang="en-US" sz="2400" dirty="0">
                <a:latin typeface="Garamond" panose="02020404030301010803" pitchFamily="18" charset="0"/>
              </a:rPr>
              <a:t>Then locate and review all legislative documents which might shed light on the legislator’s intent.</a:t>
            </a:r>
          </a:p>
          <a:p>
            <a:endParaRPr lang="en-US" dirty="0"/>
          </a:p>
          <a:p>
            <a:endParaRPr lang="en-US" dirty="0"/>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pic>
        <p:nvPicPr>
          <p:cNvPr id="2" name="Picture 1">
            <a:extLst>
              <a:ext uri="{FF2B5EF4-FFF2-40B4-BE49-F238E27FC236}">
                <a16:creationId xmlns:a16="http://schemas.microsoft.com/office/drawing/2014/main" id="{163A6324-F300-4D4A-B75A-551F3AA9F71B}"/>
              </a:ext>
            </a:extLst>
          </p:cNvPr>
          <p:cNvPicPr>
            <a:picLocks noChangeAspect="1"/>
          </p:cNvPicPr>
          <p:nvPr/>
        </p:nvPicPr>
        <p:blipFill>
          <a:blip r:embed="rId3"/>
          <a:stretch>
            <a:fillRect/>
          </a:stretch>
        </p:blipFill>
        <p:spPr>
          <a:xfrm>
            <a:off x="46114" y="5743703"/>
            <a:ext cx="7812849" cy="1511339"/>
          </a:xfrm>
          <a:prstGeom prst="rect">
            <a:avLst/>
          </a:prstGeom>
        </p:spPr>
      </p:pic>
    </p:spTree>
    <p:extLst>
      <p:ext uri="{BB962C8B-B14F-4D97-AF65-F5344CB8AC3E}">
        <p14:creationId xmlns:p14="http://schemas.microsoft.com/office/powerpoint/2010/main" val="218331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140952"/>
            <a:ext cx="6691629" cy="1985800"/>
          </a:xfrm>
          <a:prstGeom prst="rect">
            <a:avLst/>
          </a:prstGeom>
        </p:spPr>
        <p:txBody>
          <a:bodyPr vert="horz" wrap="square" lIns="0" tIns="15875" rIns="0" bIns="0" rtlCol="0">
            <a:spAutoFit/>
          </a:bodyPr>
          <a:lstStyle/>
          <a:p>
            <a:pPr marL="285750" indent="-285750"/>
            <a:r>
              <a:rPr lang="en-US" sz="3200" dirty="0">
                <a:latin typeface="Garamond" panose="02020404030301010803" pitchFamily="18" charset="0"/>
              </a:rPr>
              <a:t>Start with a Research Plan </a:t>
            </a:r>
            <a:br>
              <a:rPr lang="en-US" sz="3200" dirty="0">
                <a:latin typeface="Garamond" panose="02020404030301010803" pitchFamily="18" charset="0"/>
              </a:rPr>
            </a:br>
            <a:r>
              <a:rPr lang="en-US" sz="3200" dirty="0">
                <a:latin typeface="Garamond" panose="02020404030301010803" pitchFamily="18" charset="0"/>
              </a:rPr>
              <a:t>Legislative History Research – Analyzing Historical Statutory Changes</a:t>
            </a:r>
            <a:endParaRPr lang="en-US" sz="3200" b="1" dirty="0">
              <a:latin typeface="Garamond" panose="02020404030301010803" pitchFamily="18" charset="0"/>
              <a:cs typeface="Lucida Sans"/>
            </a:endParaRPr>
          </a:p>
        </p:txBody>
      </p:sp>
      <p:sp>
        <p:nvSpPr>
          <p:cNvPr id="4" name="Text Placeholder 3">
            <a:extLst>
              <a:ext uri="{FF2B5EF4-FFF2-40B4-BE49-F238E27FC236}">
                <a16:creationId xmlns:a16="http://schemas.microsoft.com/office/drawing/2014/main" id="{B1B7B32D-A815-4729-A65D-FF7D66BAC3B7}"/>
              </a:ext>
            </a:extLst>
          </p:cNvPr>
          <p:cNvSpPr>
            <a:spLocks noGrp="1"/>
          </p:cNvSpPr>
          <p:nvPr>
            <p:ph type="body" idx="1"/>
          </p:nvPr>
        </p:nvSpPr>
        <p:spPr>
          <a:xfrm>
            <a:off x="682624" y="2216940"/>
            <a:ext cx="8388349" cy="4616648"/>
          </a:xfrm>
        </p:spPr>
        <p:txBody>
          <a:bodyPr/>
          <a:lstStyle/>
          <a:p>
            <a:r>
              <a:rPr lang="en-US" sz="2400" dirty="0">
                <a:latin typeface="Garamond" panose="02020404030301010803" pitchFamily="18" charset="0"/>
              </a:rPr>
              <a:t>Let’s say that you are working on a criminal case and 18 USC 3553 is relevant to your research. The penalty was changed and you need to see what the imposition of a sentence looked like before its 2011 amendment.</a:t>
            </a:r>
          </a:p>
          <a:p>
            <a:endParaRPr lang="en-US" sz="2400" b="1" u="sng" dirty="0">
              <a:latin typeface="Garamond" panose="02020404030301010803" pitchFamily="18" charset="0"/>
            </a:endParaRPr>
          </a:p>
          <a:p>
            <a:r>
              <a:rPr lang="en-US" sz="2400" b="1" u="sng" dirty="0">
                <a:latin typeface="Garamond" panose="02020404030301010803" pitchFamily="18" charset="0"/>
              </a:rPr>
              <a:t>Research Plan:</a:t>
            </a:r>
          </a:p>
          <a:p>
            <a:pPr marL="342900" indent="-342900">
              <a:buAutoNum type="arabicPeriod"/>
            </a:pPr>
            <a:r>
              <a:rPr lang="en-US" sz="2400" dirty="0">
                <a:latin typeface="Garamond" panose="02020404030301010803" pitchFamily="18" charset="0"/>
              </a:rPr>
              <a:t>Start with the citation of the statutory codification: 18 USC 3553 (why the codification?)</a:t>
            </a:r>
          </a:p>
          <a:p>
            <a:pPr marL="342900" indent="-342900">
              <a:buAutoNum type="arabicPeriod"/>
            </a:pPr>
            <a:r>
              <a:rPr lang="en-US" sz="2400" dirty="0">
                <a:latin typeface="Garamond" panose="02020404030301010803" pitchFamily="18" charset="0"/>
              </a:rPr>
              <a:t>What is the major impediment of using this citation? (when did it go into effect?)</a:t>
            </a:r>
          </a:p>
          <a:p>
            <a:pPr marL="342900" indent="-342900">
              <a:buAutoNum type="arabicPeriod"/>
            </a:pPr>
            <a:r>
              <a:rPr lang="en-US" sz="2400" dirty="0">
                <a:latin typeface="Garamond" panose="02020404030301010803" pitchFamily="18" charset="0"/>
              </a:rPr>
              <a:t>How do you find earlier versions?</a:t>
            </a:r>
          </a:p>
          <a:p>
            <a:endParaRPr lang="en-US" dirty="0"/>
          </a:p>
          <a:p>
            <a:endParaRPr lang="en-US" dirty="0"/>
          </a:p>
        </p:txBody>
      </p:sp>
      <p:pic>
        <p:nvPicPr>
          <p:cNvPr id="5" name="Picture 4">
            <a:extLst>
              <a:ext uri="{FF2B5EF4-FFF2-40B4-BE49-F238E27FC236}">
                <a16:creationId xmlns:a16="http://schemas.microsoft.com/office/drawing/2014/main" id="{0073A74D-18AC-452D-B80C-A413C420B686}"/>
              </a:ext>
            </a:extLst>
          </p:cNvPr>
          <p:cNvPicPr>
            <a:picLocks noChangeAspect="1"/>
          </p:cNvPicPr>
          <p:nvPr/>
        </p:nvPicPr>
        <p:blipFill>
          <a:blip r:embed="rId2"/>
          <a:stretch>
            <a:fillRect/>
          </a:stretch>
        </p:blipFill>
        <p:spPr>
          <a:xfrm>
            <a:off x="7858963" y="5486400"/>
            <a:ext cx="1737511" cy="1646063"/>
          </a:xfrm>
          <a:prstGeom prst="rect">
            <a:avLst/>
          </a:prstGeom>
        </p:spPr>
      </p:pic>
      <p:pic>
        <p:nvPicPr>
          <p:cNvPr id="6" name="Picture 5">
            <a:extLst>
              <a:ext uri="{FF2B5EF4-FFF2-40B4-BE49-F238E27FC236}">
                <a16:creationId xmlns:a16="http://schemas.microsoft.com/office/drawing/2014/main" id="{F895965D-935B-46DE-B7A7-ECF42D70D6B4}"/>
              </a:ext>
            </a:extLst>
          </p:cNvPr>
          <p:cNvPicPr>
            <a:picLocks noChangeAspect="1"/>
          </p:cNvPicPr>
          <p:nvPr/>
        </p:nvPicPr>
        <p:blipFill>
          <a:blip r:embed="rId3"/>
          <a:stretch>
            <a:fillRect/>
          </a:stretch>
        </p:blipFill>
        <p:spPr>
          <a:xfrm>
            <a:off x="6069589" y="97478"/>
            <a:ext cx="3578747" cy="1985801"/>
          </a:xfrm>
          <a:prstGeom prst="rect">
            <a:avLst/>
          </a:prstGeom>
        </p:spPr>
      </p:pic>
    </p:spTree>
    <p:extLst>
      <p:ext uri="{BB962C8B-B14F-4D97-AF65-F5344CB8AC3E}">
        <p14:creationId xmlns:p14="http://schemas.microsoft.com/office/powerpoint/2010/main" val="2501311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739</TotalTime>
  <Words>752</Words>
  <Application>Microsoft Office PowerPoint</Application>
  <PresentationFormat>Custom</PresentationFormat>
  <Paragraphs>80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Garamond</vt:lpstr>
      <vt:lpstr>Lucida Sans</vt:lpstr>
      <vt:lpstr>Times New Roman</vt:lpstr>
      <vt:lpstr>Wingdings</vt:lpstr>
      <vt:lpstr>Office Theme</vt:lpstr>
      <vt:lpstr>PowerPoint Presentation</vt:lpstr>
      <vt:lpstr>Agenda</vt:lpstr>
      <vt:lpstr>Building a Plan: For Whom &amp; Why       Thinking about how to use Proximity Connectors? On Lexis On Westlaw </vt:lpstr>
      <vt:lpstr>Start with a Research Plan</vt:lpstr>
      <vt:lpstr>Start with a Research Plan  --Statutory Research – </vt:lpstr>
      <vt:lpstr>Start with a Research Plan</vt:lpstr>
      <vt:lpstr>Start with a Research Plan  -- Legislative History Research – </vt:lpstr>
      <vt:lpstr>Start with a Research Plan  -- Legislative History Research</vt:lpstr>
      <vt:lpstr>Start with a Research Plan  Legislative History Research – Analyzing Historical Statutory Changes</vt:lpstr>
      <vt:lpstr>Start with a Research Plan</vt:lpstr>
      <vt:lpstr>PowerPoint Presentation</vt:lpstr>
      <vt:lpstr>Start with a Research Plan</vt:lpstr>
      <vt:lpstr>Making a Research Plan  Planning for Case law Research – </vt:lpstr>
      <vt:lpstr>Suggestions &amp; Questions?   DCLI@duq.edu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Garden Photo Plants Product Presentation</dc:title>
  <dc:creator>Amy L</dc:creator>
  <cp:keywords>DAFXSTH3_uY,BAEiOlhPu6s</cp:keywords>
  <cp:lastModifiedBy>Dana Neacsu</cp:lastModifiedBy>
  <cp:revision>53</cp:revision>
  <cp:lastPrinted>2023-05-09T18:08:36Z</cp:lastPrinted>
  <dcterms:created xsi:type="dcterms:W3CDTF">2023-01-10T17:38:56Z</dcterms:created>
  <dcterms:modified xsi:type="dcterms:W3CDTF">2023-05-17T18:24:47Z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Canva</vt:lpwstr>
  </property>
  <property fmtid="{D5CDD505-2E9C-101B-9397-08002B2CF9AE}" pid="4" name="LastSaved">
    <vt:filetime>2023-01-10T00:00:00Z</vt:filetime>
  </property>
</Properties>
</file>