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90" r:id="rId2"/>
    <p:sldId id="291" r:id="rId3"/>
    <p:sldId id="285" r:id="rId4"/>
    <p:sldId id="256" r:id="rId5"/>
    <p:sldId id="286" r:id="rId6"/>
    <p:sldId id="280" r:id="rId7"/>
    <p:sldId id="292" r:id="rId8"/>
    <p:sldId id="276" r:id="rId9"/>
    <p:sldId id="281" r:id="rId10"/>
    <p:sldId id="258" r:id="rId11"/>
    <p:sldId id="278" r:id="rId12"/>
    <p:sldId id="288" r:id="rId13"/>
    <p:sldId id="293" r:id="rId14"/>
    <p:sldId id="284" r:id="rId15"/>
    <p:sldId id="279" r:id="rId16"/>
    <p:sldId id="275" r:id="rId17"/>
  </p:sldIdLst>
  <p:sldSz cx="9753600" cy="7315200"/>
  <p:notesSz cx="97536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660"/>
  </p:normalViewPr>
  <p:slideViewPr>
    <p:cSldViewPr>
      <p:cViewPr varScale="1">
        <p:scale>
          <a:sx n="53" d="100"/>
          <a:sy n="53" d="100"/>
        </p:scale>
        <p:origin x="1456" y="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5925"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24500" y="0"/>
            <a:ext cx="4227513" cy="366713"/>
          </a:xfrm>
          <a:prstGeom prst="rect">
            <a:avLst/>
          </a:prstGeom>
        </p:spPr>
        <p:txBody>
          <a:bodyPr vert="horz" lIns="91440" tIns="45720" rIns="91440" bIns="45720" rtlCol="0"/>
          <a:lstStyle>
            <a:lvl1pPr algn="r">
              <a:defRPr sz="1200"/>
            </a:lvl1pPr>
          </a:lstStyle>
          <a:p>
            <a:fld id="{F063AC70-E518-4B2C-ADF4-CABAC66CA6AF}" type="datetimeFigureOut">
              <a:rPr lang="en-US" smtClean="0"/>
              <a:t>5/17/2023</a:t>
            </a:fld>
            <a:endParaRPr lang="en-US"/>
          </a:p>
        </p:txBody>
      </p:sp>
      <p:sp>
        <p:nvSpPr>
          <p:cNvPr id="4" name="Slide Image Placeholder 3"/>
          <p:cNvSpPr>
            <a:spLocks noGrp="1" noRot="1" noChangeAspect="1"/>
          </p:cNvSpPr>
          <p:nvPr>
            <p:ph type="sldImg" idx="2"/>
          </p:nvPr>
        </p:nvSpPr>
        <p:spPr>
          <a:xfrm>
            <a:off x="3230563" y="914400"/>
            <a:ext cx="3292475"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74725" y="3521075"/>
            <a:ext cx="7804150" cy="28797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4225925"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24500" y="6948488"/>
            <a:ext cx="4227513" cy="366712"/>
          </a:xfrm>
          <a:prstGeom prst="rect">
            <a:avLst/>
          </a:prstGeom>
        </p:spPr>
        <p:txBody>
          <a:bodyPr vert="horz" lIns="91440" tIns="45720" rIns="91440" bIns="45720" rtlCol="0" anchor="b"/>
          <a:lstStyle>
            <a:lvl1pPr algn="r">
              <a:defRPr sz="1200"/>
            </a:lvl1pPr>
          </a:lstStyle>
          <a:p>
            <a:fld id="{F896A44C-54F0-407D-9ABA-5575FDB3B65F}" type="slidenum">
              <a:rPr lang="en-US" smtClean="0"/>
              <a:t>‹#›</a:t>
            </a:fld>
            <a:endParaRPr lang="en-US"/>
          </a:p>
        </p:txBody>
      </p:sp>
    </p:spTree>
    <p:extLst>
      <p:ext uri="{BB962C8B-B14F-4D97-AF65-F5344CB8AC3E}">
        <p14:creationId xmlns:p14="http://schemas.microsoft.com/office/powerpoint/2010/main" val="364785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1520" y="2267712"/>
            <a:ext cx="8290560" cy="153619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rgbClr val="21212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rgbClr val="212121"/>
                </a:solidFill>
                <a:latin typeface="Arial"/>
                <a:cs typeface="Arial"/>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rgbClr val="21212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96849" y="196850"/>
            <a:ext cx="9363074" cy="41147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9A87-CC8A-44D9-B4BC-C8F638F004CD}"/>
              </a:ext>
            </a:extLst>
          </p:cNvPr>
          <p:cNvSpPr>
            <a:spLocks noGrp="1"/>
          </p:cNvSpPr>
          <p:nvPr>
            <p:ph type="ctrTitle"/>
          </p:nvPr>
        </p:nvSpPr>
        <p:spPr>
          <a:xfrm>
            <a:off x="1219200" y="2266633"/>
            <a:ext cx="7315200" cy="1477328"/>
          </a:xfrm>
        </p:spPr>
        <p:txBody>
          <a:bodyPr anchor="b"/>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9F001B1E-3A6C-4937-BD93-53A868358B7E}"/>
              </a:ext>
            </a:extLst>
          </p:cNvPr>
          <p:cNvSpPr>
            <a:spLocks noGrp="1"/>
          </p:cNvSpPr>
          <p:nvPr>
            <p:ph type="subTitle" idx="1"/>
          </p:nvPr>
        </p:nvSpPr>
        <p:spPr>
          <a:xfrm>
            <a:off x="1219200" y="3842174"/>
            <a:ext cx="7315200" cy="295466"/>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p>
        </p:txBody>
      </p:sp>
      <p:sp>
        <p:nvSpPr>
          <p:cNvPr id="4" name="Date Placeholder 3">
            <a:extLst>
              <a:ext uri="{FF2B5EF4-FFF2-40B4-BE49-F238E27FC236}">
                <a16:creationId xmlns:a16="http://schemas.microsoft.com/office/drawing/2014/main" id="{0B41E040-318B-40E5-9707-10478D3D0CD9}"/>
              </a:ext>
            </a:extLst>
          </p:cNvPr>
          <p:cNvSpPr>
            <a:spLocks noGrp="1"/>
          </p:cNvSpPr>
          <p:nvPr>
            <p:ph type="dt" sz="half" idx="10"/>
          </p:nvPr>
        </p:nvSpPr>
        <p:spPr>
          <a:xfrm>
            <a:off x="487680" y="6803136"/>
            <a:ext cx="2243328" cy="276999"/>
          </a:xfrm>
        </p:spPr>
        <p:txBody>
          <a:bodyPr/>
          <a:lstStyle/>
          <a:p>
            <a:fld id="{DC3B9D44-578D-4DB8-9367-BEC9FB13810F}" type="datetimeFigureOut">
              <a:rPr lang="en-US" smtClean="0"/>
              <a:t>5/17/2023</a:t>
            </a:fld>
            <a:endParaRPr lang="en-US"/>
          </a:p>
        </p:txBody>
      </p:sp>
      <p:sp>
        <p:nvSpPr>
          <p:cNvPr id="5" name="Footer Placeholder 4">
            <a:extLst>
              <a:ext uri="{FF2B5EF4-FFF2-40B4-BE49-F238E27FC236}">
                <a16:creationId xmlns:a16="http://schemas.microsoft.com/office/drawing/2014/main" id="{DC424FBA-9C72-4C5F-BBFE-59AEA479E760}"/>
              </a:ext>
            </a:extLst>
          </p:cNvPr>
          <p:cNvSpPr>
            <a:spLocks noGrp="1"/>
          </p:cNvSpPr>
          <p:nvPr>
            <p:ph type="ftr" sz="quarter" idx="11"/>
          </p:nvPr>
        </p:nvSpPr>
        <p:spPr>
          <a:xfrm>
            <a:off x="3316224" y="6803136"/>
            <a:ext cx="3121152" cy="276999"/>
          </a:xfrm>
        </p:spPr>
        <p:txBody>
          <a:bodyPr/>
          <a:lstStyle/>
          <a:p>
            <a:endParaRPr lang="en-US"/>
          </a:p>
        </p:txBody>
      </p:sp>
      <p:sp>
        <p:nvSpPr>
          <p:cNvPr id="6" name="Slide Number Placeholder 5">
            <a:extLst>
              <a:ext uri="{FF2B5EF4-FFF2-40B4-BE49-F238E27FC236}">
                <a16:creationId xmlns:a16="http://schemas.microsoft.com/office/drawing/2014/main" id="{F7E256D9-8294-453A-92C0-38C1011C125D}"/>
              </a:ext>
            </a:extLst>
          </p:cNvPr>
          <p:cNvSpPr>
            <a:spLocks noGrp="1"/>
          </p:cNvSpPr>
          <p:nvPr>
            <p:ph type="sldNum" sz="quarter" idx="12"/>
          </p:nvPr>
        </p:nvSpPr>
        <p:spPr>
          <a:xfrm>
            <a:off x="7022592" y="6803136"/>
            <a:ext cx="2243328" cy="276999"/>
          </a:xfrm>
        </p:spPr>
        <p:txBody>
          <a:bodyPr/>
          <a:lstStyle/>
          <a:p>
            <a:fld id="{5AED2AD7-4960-47E4-8BF6-4A5F66EEA4E8}" type="slidenum">
              <a:rPr lang="en-US" smtClean="0"/>
              <a:t>‹#›</a:t>
            </a:fld>
            <a:endParaRPr lang="en-US"/>
          </a:p>
        </p:txBody>
      </p:sp>
    </p:spTree>
    <p:extLst>
      <p:ext uri="{BB962C8B-B14F-4D97-AF65-F5344CB8AC3E}">
        <p14:creationId xmlns:p14="http://schemas.microsoft.com/office/powerpoint/2010/main" val="605083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30985" y="1067776"/>
            <a:ext cx="6691629" cy="1250950"/>
          </a:xfrm>
          <a:prstGeom prst="rect">
            <a:avLst/>
          </a:prstGeom>
        </p:spPr>
        <p:txBody>
          <a:bodyPr wrap="square" lIns="0" tIns="0" rIns="0" bIns="0">
            <a:spAutoFit/>
          </a:bodyPr>
          <a:lstStyle>
            <a:lvl1pPr>
              <a:defRPr sz="4200" b="1" i="0">
                <a:solidFill>
                  <a:srgbClr val="212121"/>
                </a:solidFill>
                <a:latin typeface="Arial"/>
                <a:cs typeface="Arial"/>
              </a:defRPr>
            </a:lvl1pPr>
          </a:lstStyle>
          <a:p>
            <a:endParaRPr/>
          </a:p>
        </p:txBody>
      </p:sp>
      <p:sp>
        <p:nvSpPr>
          <p:cNvPr id="3" name="Holder 3"/>
          <p:cNvSpPr>
            <a:spLocks noGrp="1"/>
          </p:cNvSpPr>
          <p:nvPr>
            <p:ph type="body" idx="1"/>
          </p:nvPr>
        </p:nvSpPr>
        <p:spPr>
          <a:xfrm>
            <a:off x="682625" y="2475960"/>
            <a:ext cx="8388349" cy="35972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5/17/2023</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exisnexis.com/pdf/lexis-advance/terms-and-connectors.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thomsonreuters.com/en-us/help/westlaw-edge/searching/search-with-terms-and-connector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law-duq.libguides.com/hein-online"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www.lexisnexis.com/pdf/lexis-advance/terms-and-connectors.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thomsonreuters.com/en-us/help/westlaw-edge/searching/search-with-terms-and-connectors.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uq.edu/academics/colleges-and-schools/law/center-for-legal-information-law-library/index.php" TargetMode="External"/><Relationship Id="rId2" Type="http://schemas.openxmlformats.org/officeDocument/2006/relationships/hyperlink" Target="https://guides.ll.georgetown.edu/home/treatise-finder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711" y="149195"/>
            <a:ext cx="9386178" cy="4659609"/>
          </a:xfrm>
          <a:prstGeom prst="rect">
            <a:avLst/>
          </a:prstGeom>
          <a:ln w="76200">
            <a:solidFill>
              <a:schemeClr val="tx1"/>
            </a:solidFill>
          </a:ln>
        </p:spPr>
        <p:txBody>
          <a:bodyPr vert="horz" wrap="square" lIns="0" tIns="591185" rIns="0" bIns="0" rtlCol="0">
            <a:spAutoFit/>
          </a:bodyPr>
          <a:lstStyle/>
          <a:p>
            <a:pPr algn="ctr"/>
            <a:r>
              <a:rPr lang="en-US" sz="4400" b="1" spc="15" dirty="0">
                <a:solidFill>
                  <a:srgbClr val="212121"/>
                </a:solidFill>
                <a:latin typeface="Garamond" panose="02020404030301010803" pitchFamily="18" charset="0"/>
                <a:cs typeface="Arial Black"/>
              </a:rPr>
              <a:t>Duquesne Center For Legal Information</a:t>
            </a:r>
            <a:endParaRPr lang="en-US" sz="4400" b="1" dirty="0">
              <a:latin typeface="Garamond" panose="02020404030301010803" pitchFamily="18" charset="0"/>
              <a:cs typeface="Times New Roman"/>
            </a:endParaRPr>
          </a:p>
          <a:p>
            <a:pPr algn="ctr">
              <a:lnSpc>
                <a:spcPct val="100000"/>
              </a:lnSpc>
            </a:pPr>
            <a:r>
              <a:rPr lang="en-US" sz="4400" b="1" dirty="0">
                <a:latin typeface="Garamond" panose="02020404030301010803" pitchFamily="18" charset="0"/>
                <a:cs typeface="Times New Roman"/>
              </a:rPr>
              <a:t> Bridge the Gap Between Theory</a:t>
            </a:r>
          </a:p>
          <a:p>
            <a:pPr algn="ctr">
              <a:lnSpc>
                <a:spcPct val="100000"/>
              </a:lnSpc>
            </a:pPr>
            <a:r>
              <a:rPr lang="en-US" sz="4400" b="1" dirty="0">
                <a:latin typeface="Garamond" panose="02020404030301010803" pitchFamily="18" charset="0"/>
                <a:cs typeface="Times New Roman"/>
              </a:rPr>
              <a:t> &amp; </a:t>
            </a:r>
          </a:p>
          <a:p>
            <a:pPr algn="ctr">
              <a:lnSpc>
                <a:spcPct val="100000"/>
              </a:lnSpc>
            </a:pPr>
            <a:r>
              <a:rPr lang="en-US" sz="4400" b="1" dirty="0">
                <a:latin typeface="Garamond" panose="02020404030301010803" pitchFamily="18" charset="0"/>
                <a:cs typeface="Times New Roman"/>
              </a:rPr>
              <a:t>Practice</a:t>
            </a:r>
          </a:p>
          <a:p>
            <a:pPr algn="ctr">
              <a:lnSpc>
                <a:spcPct val="100000"/>
              </a:lnSpc>
            </a:pPr>
            <a:r>
              <a:rPr lang="en-US" sz="4400" b="1" dirty="0">
                <a:latin typeface="Garamond" panose="02020404030301010803" pitchFamily="18" charset="0"/>
                <a:cs typeface="Times New Roman"/>
              </a:rPr>
              <a:t>Part II: Implement Your Research Plan</a:t>
            </a:r>
            <a:endParaRPr sz="4400" b="1" dirty="0">
              <a:latin typeface="Garamond" panose="02020404030301010803" pitchFamily="18" charset="0"/>
              <a:cs typeface="Times New Roman"/>
            </a:endParaRPr>
          </a:p>
        </p:txBody>
      </p:sp>
      <p:sp>
        <p:nvSpPr>
          <p:cNvPr id="3" name="object 3"/>
          <p:cNvSpPr txBox="1"/>
          <p:nvPr/>
        </p:nvSpPr>
        <p:spPr>
          <a:xfrm>
            <a:off x="2514600" y="4947148"/>
            <a:ext cx="4953000" cy="2267929"/>
          </a:xfrm>
          <a:prstGeom prst="rect">
            <a:avLst/>
          </a:prstGeom>
          <a:solidFill>
            <a:srgbClr val="CCECFF"/>
          </a:solidFill>
          <a:effectLst>
            <a:innerShdw blurRad="63500" dist="50800" dir="16200000">
              <a:prstClr val="black">
                <a:alpha val="50000"/>
              </a:prstClr>
            </a:innerShdw>
          </a:effectLst>
        </p:spPr>
        <p:txBody>
          <a:bodyPr vert="horz" wrap="square" lIns="0" tIns="13335" rIns="0" bIns="0" rtlCol="0" anchor="ctr">
            <a:spAutoFit/>
          </a:bodyPr>
          <a:lstStyle/>
          <a:p>
            <a:pPr marL="12700">
              <a:lnSpc>
                <a:spcPct val="100000"/>
              </a:lnSpc>
              <a:spcBef>
                <a:spcPts val="105"/>
              </a:spcBef>
            </a:pPr>
            <a:r>
              <a:rPr lang="en-US" sz="3600" spc="15" dirty="0">
                <a:solidFill>
                  <a:srgbClr val="212121"/>
                </a:solidFill>
                <a:latin typeface="Garamond" panose="02020404030301010803" pitchFamily="18" charset="0"/>
                <a:cs typeface="Arial Black"/>
              </a:rPr>
              <a:t>With Dana Neacşu</a:t>
            </a:r>
          </a:p>
          <a:p>
            <a:pPr marL="12700">
              <a:lnSpc>
                <a:spcPct val="100000"/>
              </a:lnSpc>
              <a:spcBef>
                <a:spcPts val="105"/>
              </a:spcBef>
            </a:pPr>
            <a:r>
              <a:rPr lang="en-US" sz="3600" spc="15" dirty="0">
                <a:solidFill>
                  <a:srgbClr val="212121"/>
                </a:solidFill>
                <a:latin typeface="Garamond" panose="02020404030301010803" pitchFamily="18" charset="0"/>
                <a:cs typeface="Arial Black"/>
              </a:rPr>
              <a:t>&amp;</a:t>
            </a:r>
          </a:p>
          <a:p>
            <a:pPr marL="12700">
              <a:lnSpc>
                <a:spcPct val="100000"/>
              </a:lnSpc>
              <a:spcBef>
                <a:spcPts val="105"/>
              </a:spcBef>
            </a:pPr>
            <a:r>
              <a:rPr lang="en-US" sz="3600" spc="15" dirty="0">
                <a:solidFill>
                  <a:srgbClr val="212121"/>
                </a:solidFill>
                <a:latin typeface="Garamond" panose="02020404030301010803" pitchFamily="18" charset="0"/>
                <a:cs typeface="Arial Black"/>
              </a:rPr>
              <a:t>Katie Lynch</a:t>
            </a:r>
          </a:p>
          <a:p>
            <a:pPr marL="12700" algn="ctr">
              <a:spcBef>
                <a:spcPts val="105"/>
              </a:spcBef>
            </a:pPr>
            <a:r>
              <a:rPr lang="en-US" sz="3600" b="1" dirty="0">
                <a:latin typeface="Garamond" panose="02020404030301010803" pitchFamily="18" charset="0"/>
                <a:cs typeface="Times New Roman"/>
              </a:rPr>
              <a:t>May 17, 2023</a:t>
            </a:r>
          </a:p>
        </p:txBody>
      </p:sp>
      <p:pic>
        <p:nvPicPr>
          <p:cNvPr id="4" name="Picture 3">
            <a:extLst>
              <a:ext uri="{FF2B5EF4-FFF2-40B4-BE49-F238E27FC236}">
                <a16:creationId xmlns:a16="http://schemas.microsoft.com/office/drawing/2014/main" id="{55E5C4D2-4C32-4233-82C2-6B9196C9C9D8}"/>
              </a:ext>
            </a:extLst>
          </p:cNvPr>
          <p:cNvPicPr>
            <a:picLocks noChangeAspect="1"/>
          </p:cNvPicPr>
          <p:nvPr/>
        </p:nvPicPr>
        <p:blipFill>
          <a:blip r:embed="rId2"/>
          <a:stretch>
            <a:fillRect/>
          </a:stretch>
        </p:blipFill>
        <p:spPr>
          <a:xfrm>
            <a:off x="7905949" y="5434037"/>
            <a:ext cx="1737511" cy="16460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9D0B175-EF5F-4F0D-892F-F530787FC933}"/>
              </a:ext>
            </a:extLst>
          </p:cNvPr>
          <p:cNvSpPr/>
          <p:nvPr/>
        </p:nvSpPr>
        <p:spPr>
          <a:xfrm>
            <a:off x="783367" y="1856694"/>
            <a:ext cx="2556549" cy="1425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Westlaw </a:t>
            </a:r>
          </a:p>
          <a:p>
            <a:pPr algn="ctr"/>
            <a:r>
              <a:rPr lang="en-US" sz="1440" dirty="0"/>
              <a:t>On the homepage search bar type the area of law you are looking into </a:t>
            </a:r>
          </a:p>
        </p:txBody>
      </p:sp>
      <p:sp>
        <p:nvSpPr>
          <p:cNvPr id="5" name="Oval 4">
            <a:extLst>
              <a:ext uri="{FF2B5EF4-FFF2-40B4-BE49-F238E27FC236}">
                <a16:creationId xmlns:a16="http://schemas.microsoft.com/office/drawing/2014/main" id="{605A80D8-43D3-4DEF-B694-97C661C9927B}"/>
              </a:ext>
            </a:extLst>
          </p:cNvPr>
          <p:cNvSpPr/>
          <p:nvPr/>
        </p:nvSpPr>
        <p:spPr>
          <a:xfrm>
            <a:off x="4289652" y="1836269"/>
            <a:ext cx="1809947" cy="1425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Westlaw will pull up a list of suggested titles </a:t>
            </a:r>
          </a:p>
        </p:txBody>
      </p:sp>
      <p:sp>
        <p:nvSpPr>
          <p:cNvPr id="7" name="Rectangle 6">
            <a:extLst>
              <a:ext uri="{FF2B5EF4-FFF2-40B4-BE49-F238E27FC236}">
                <a16:creationId xmlns:a16="http://schemas.microsoft.com/office/drawing/2014/main" id="{4CA44648-C59F-41F4-A0B3-A33115C10C6A}"/>
              </a:ext>
            </a:extLst>
          </p:cNvPr>
          <p:cNvSpPr/>
          <p:nvPr/>
        </p:nvSpPr>
        <p:spPr>
          <a:xfrm>
            <a:off x="1040719" y="3657600"/>
            <a:ext cx="1885361" cy="1547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Lexis</a:t>
            </a:r>
          </a:p>
          <a:p>
            <a:pPr algn="ctr"/>
            <a:r>
              <a:rPr lang="en-US" sz="1440" dirty="0"/>
              <a:t>On the homepage search bar type the area of law you are looking into </a:t>
            </a:r>
          </a:p>
          <a:p>
            <a:pPr algn="ctr"/>
            <a:r>
              <a:rPr lang="en-US" sz="1440" dirty="0"/>
              <a:t>  </a:t>
            </a:r>
          </a:p>
        </p:txBody>
      </p:sp>
      <p:sp>
        <p:nvSpPr>
          <p:cNvPr id="8" name="Rectangle 7">
            <a:extLst>
              <a:ext uri="{FF2B5EF4-FFF2-40B4-BE49-F238E27FC236}">
                <a16:creationId xmlns:a16="http://schemas.microsoft.com/office/drawing/2014/main" id="{364D673D-D9B1-4406-B718-9EEF89D486A7}"/>
              </a:ext>
            </a:extLst>
          </p:cNvPr>
          <p:cNvSpPr/>
          <p:nvPr/>
        </p:nvSpPr>
        <p:spPr>
          <a:xfrm>
            <a:off x="4323431" y="3851453"/>
            <a:ext cx="1885360" cy="1425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Lexis will pull up a list of suggested titles </a:t>
            </a:r>
          </a:p>
        </p:txBody>
      </p:sp>
      <p:sp>
        <p:nvSpPr>
          <p:cNvPr id="9" name="Arrow: Right 8">
            <a:extLst>
              <a:ext uri="{FF2B5EF4-FFF2-40B4-BE49-F238E27FC236}">
                <a16:creationId xmlns:a16="http://schemas.microsoft.com/office/drawing/2014/main" id="{4118C3AC-FA25-49D7-8650-15A8031D1E2E}"/>
              </a:ext>
            </a:extLst>
          </p:cNvPr>
          <p:cNvSpPr/>
          <p:nvPr/>
        </p:nvSpPr>
        <p:spPr>
          <a:xfrm>
            <a:off x="3435919" y="2194900"/>
            <a:ext cx="782726" cy="387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11" name="Arrow: Right 10">
            <a:extLst>
              <a:ext uri="{FF2B5EF4-FFF2-40B4-BE49-F238E27FC236}">
                <a16:creationId xmlns:a16="http://schemas.microsoft.com/office/drawing/2014/main" id="{18F76F94-F9B8-4A9B-B1CC-D254D787CF94}"/>
              </a:ext>
            </a:extLst>
          </p:cNvPr>
          <p:cNvSpPr/>
          <p:nvPr/>
        </p:nvSpPr>
        <p:spPr>
          <a:xfrm>
            <a:off x="3344629" y="4176413"/>
            <a:ext cx="782726" cy="387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10" name="object 3">
            <a:extLst>
              <a:ext uri="{FF2B5EF4-FFF2-40B4-BE49-F238E27FC236}">
                <a16:creationId xmlns:a16="http://schemas.microsoft.com/office/drawing/2014/main" id="{AC789F3D-FB68-4297-BDB4-CFECB5A988D7}"/>
              </a:ext>
            </a:extLst>
          </p:cNvPr>
          <p:cNvSpPr txBox="1">
            <a:spLocks noGrp="1"/>
          </p:cNvSpPr>
          <p:nvPr>
            <p:ph type="title"/>
          </p:nvPr>
        </p:nvSpPr>
        <p:spPr>
          <a:xfrm>
            <a:off x="152400" y="548002"/>
            <a:ext cx="9444074" cy="662361"/>
          </a:xfrm>
          <a:prstGeom prst="rect">
            <a:avLst/>
          </a:prstGeom>
        </p:spPr>
        <p:txBody>
          <a:bodyPr vert="horz" wrap="square" lIns="0" tIns="15875" rIns="0" bIns="0" rtlCol="0">
            <a:spAutoFit/>
          </a:bodyPr>
          <a:lstStyle/>
          <a:p>
            <a:pPr marL="12700">
              <a:lnSpc>
                <a:spcPct val="100000"/>
              </a:lnSpc>
              <a:spcBef>
                <a:spcPts val="125"/>
              </a:spcBef>
            </a:pPr>
            <a:r>
              <a:rPr lang="en-US" dirty="0">
                <a:latin typeface="Garamond" panose="02020404030301010803" pitchFamily="18" charset="0"/>
                <a:cs typeface="Lucida Sans"/>
              </a:rPr>
              <a:t>More ways to </a:t>
            </a:r>
            <a:r>
              <a:rPr lang="en-US" b="1" dirty="0">
                <a:latin typeface="Garamond" panose="02020404030301010803" pitchFamily="18" charset="0"/>
                <a:cs typeface="Lucida Sans"/>
              </a:rPr>
              <a:t>locate &amp; access e-Treatises</a:t>
            </a:r>
          </a:p>
        </p:txBody>
      </p:sp>
      <p:pic>
        <p:nvPicPr>
          <p:cNvPr id="12" name="Picture 11">
            <a:extLst>
              <a:ext uri="{FF2B5EF4-FFF2-40B4-BE49-F238E27FC236}">
                <a16:creationId xmlns:a16="http://schemas.microsoft.com/office/drawing/2014/main" id="{C80217B6-CE31-419F-9C9F-B742CC0D11E0}"/>
              </a:ext>
            </a:extLst>
          </p:cNvPr>
          <p:cNvPicPr>
            <a:picLocks noChangeAspect="1"/>
          </p:cNvPicPr>
          <p:nvPr/>
        </p:nvPicPr>
        <p:blipFill>
          <a:blip r:embed="rId2"/>
          <a:stretch>
            <a:fillRect/>
          </a:stretch>
        </p:blipFill>
        <p:spPr>
          <a:xfrm>
            <a:off x="7858963" y="5486400"/>
            <a:ext cx="1737511" cy="1646063"/>
          </a:xfrm>
          <a:prstGeom prst="rect">
            <a:avLst/>
          </a:prstGeom>
        </p:spPr>
      </p:pic>
    </p:spTree>
    <p:extLst>
      <p:ext uri="{BB962C8B-B14F-4D97-AF65-F5344CB8AC3E}">
        <p14:creationId xmlns:p14="http://schemas.microsoft.com/office/powerpoint/2010/main" val="3469643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 y="381000"/>
            <a:ext cx="8915400" cy="693138"/>
          </a:xfrm>
          <a:prstGeom prst="rect">
            <a:avLst/>
          </a:prstGeom>
        </p:spPr>
        <p:txBody>
          <a:bodyPr vert="horz" wrap="square" lIns="0" tIns="15875" rIns="0" bIns="0" rtlCol="0">
            <a:spAutoFit/>
          </a:bodyPr>
          <a:lstStyle/>
          <a:p>
            <a:pPr marL="12700">
              <a:lnSpc>
                <a:spcPct val="100000"/>
              </a:lnSpc>
              <a:spcBef>
                <a:spcPts val="125"/>
              </a:spcBef>
            </a:pPr>
            <a:r>
              <a:rPr lang="en-US" sz="4400" dirty="0">
                <a:latin typeface="Garamond" panose="02020404030301010803" pitchFamily="18" charset="0"/>
                <a:cs typeface="Lucida Sans"/>
              </a:rPr>
              <a:t>Treatises vs. Practitioners’ Resources </a:t>
            </a:r>
            <a:endParaRPr lang="en-US" sz="4400" b="1" dirty="0">
              <a:latin typeface="Garamond" panose="02020404030301010803" pitchFamily="18" charset="0"/>
              <a:cs typeface="Lucida Sans"/>
            </a:endParaRP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6" name="TextBox 5">
            <a:extLst>
              <a:ext uri="{FF2B5EF4-FFF2-40B4-BE49-F238E27FC236}">
                <a16:creationId xmlns:a16="http://schemas.microsoft.com/office/drawing/2014/main" id="{DAA0ADE4-F155-4C1C-98A1-937C9C02AF1D}"/>
              </a:ext>
            </a:extLst>
          </p:cNvPr>
          <p:cNvSpPr txBox="1"/>
          <p:nvPr/>
        </p:nvSpPr>
        <p:spPr>
          <a:xfrm>
            <a:off x="489253" y="1193937"/>
            <a:ext cx="7369710" cy="4893647"/>
          </a:xfrm>
          <a:prstGeom prst="rect">
            <a:avLst/>
          </a:prstGeom>
          <a:noFill/>
          <a:ln w="76200">
            <a:solidFill>
              <a:schemeClr val="tx1"/>
            </a:solidFill>
          </a:ln>
        </p:spPr>
        <p:txBody>
          <a:bodyPr wrap="square" rtlCol="0">
            <a:spAutoFit/>
          </a:bodyPr>
          <a:lstStyle/>
          <a:p>
            <a:pPr marL="285750" indent="-285750">
              <a:buFont typeface="Wingdings" panose="05000000000000000000" pitchFamily="2" charset="2"/>
              <a:buChar char="Ø"/>
            </a:pPr>
            <a:r>
              <a:rPr lang="en-US" sz="2400" dirty="0">
                <a:latin typeface="Garamond" panose="02020404030301010803" pitchFamily="18" charset="0"/>
              </a:rPr>
              <a:t>Let’s try a more practical question:</a:t>
            </a:r>
          </a:p>
          <a:p>
            <a:pPr marL="742950" lvl="1" indent="-285750">
              <a:buFont typeface="Wingdings" panose="05000000000000000000" pitchFamily="2" charset="2"/>
              <a:buChar char="v"/>
            </a:pPr>
            <a:r>
              <a:rPr lang="en-US" sz="2400" dirty="0">
                <a:latin typeface="Garamond" panose="02020404030301010803" pitchFamily="18" charset="0"/>
              </a:rPr>
              <a:t>Are federally guaranteed student loans dischargeable in bankruptcy?</a:t>
            </a:r>
          </a:p>
          <a:p>
            <a:pPr marL="285750" indent="-285750">
              <a:buFont typeface="Wingdings" panose="05000000000000000000" pitchFamily="2" charset="2"/>
              <a:buChar char="Ø"/>
            </a:pPr>
            <a:r>
              <a:rPr lang="en-US" sz="2400" b="1" dirty="0">
                <a:latin typeface="Garamond" panose="02020404030301010803" pitchFamily="18" charset="0"/>
              </a:rPr>
              <a:t>Plan:</a:t>
            </a:r>
          </a:p>
          <a:p>
            <a:pPr marL="742950" lvl="1" indent="-285750">
              <a:buFont typeface="Wingdings" panose="05000000000000000000" pitchFamily="2" charset="2"/>
              <a:buChar char="ü"/>
            </a:pPr>
            <a:r>
              <a:rPr lang="en-US" sz="2400" dirty="0">
                <a:latin typeface="Garamond" panose="02020404030301010803" pitchFamily="18" charset="0"/>
              </a:rPr>
              <a:t>On what platform?</a:t>
            </a:r>
          </a:p>
          <a:p>
            <a:pPr marL="742950" lvl="1" indent="-285750">
              <a:buFont typeface="Wingdings" panose="05000000000000000000" pitchFamily="2" charset="2"/>
              <a:buChar char="ü"/>
            </a:pPr>
            <a:r>
              <a:rPr lang="en-US" sz="2400" dirty="0">
                <a:latin typeface="Garamond" panose="02020404030301010803" pitchFamily="18" charset="0"/>
              </a:rPr>
              <a:t>NB: Lexis and Westlaw have different practitioner’s sources (materials written by practitioners for practitioners, ergo: concise and up-to-date)</a:t>
            </a:r>
          </a:p>
          <a:p>
            <a:pPr marL="285750" indent="-285750">
              <a:buFont typeface="Wingdings" panose="05000000000000000000" pitchFamily="2" charset="2"/>
              <a:buChar char="Ø"/>
            </a:pPr>
            <a:r>
              <a:rPr lang="en-US" sz="2400" b="1" dirty="0">
                <a:latin typeface="Garamond" panose="02020404030301010803" pitchFamily="18" charset="0"/>
              </a:rPr>
              <a:t>Implement Your Research Plan</a:t>
            </a:r>
          </a:p>
          <a:p>
            <a:pPr marL="742950" lvl="1" indent="-285750">
              <a:buFont typeface="Wingdings" panose="05000000000000000000" pitchFamily="2" charset="2"/>
              <a:buChar char="v"/>
            </a:pPr>
            <a:r>
              <a:rPr lang="en-US" sz="2400" dirty="0">
                <a:latin typeface="Garamond" panose="02020404030301010803" pitchFamily="18" charset="0"/>
              </a:rPr>
              <a:t>Locate a Westlaw and a Lexis treatise;</a:t>
            </a:r>
          </a:p>
          <a:p>
            <a:pPr marL="742950" lvl="1" indent="-285750">
              <a:buFont typeface="Wingdings" panose="05000000000000000000" pitchFamily="2" charset="2"/>
              <a:buChar char="v"/>
            </a:pPr>
            <a:r>
              <a:rPr lang="en-US" sz="2400" dirty="0">
                <a:latin typeface="Garamond" panose="02020404030301010803" pitchFamily="18" charset="0"/>
              </a:rPr>
              <a:t>Run your query;</a:t>
            </a:r>
          </a:p>
          <a:p>
            <a:pPr marL="742950" lvl="1" indent="-285750">
              <a:buFont typeface="Wingdings" panose="05000000000000000000" pitchFamily="2" charset="2"/>
              <a:buChar char="v"/>
            </a:pPr>
            <a:r>
              <a:rPr lang="en-US" sz="2400" dirty="0">
                <a:latin typeface="Garamond" panose="02020404030301010803" pitchFamily="18" charset="0"/>
              </a:rPr>
              <a:t> What did you find? Are federally guaranteed student loans dischargeable in bankruptcy?</a:t>
            </a:r>
          </a:p>
        </p:txBody>
      </p:sp>
      <p:sp>
        <p:nvSpPr>
          <p:cNvPr id="7" name="Rectangle 6">
            <a:extLst>
              <a:ext uri="{FF2B5EF4-FFF2-40B4-BE49-F238E27FC236}">
                <a16:creationId xmlns:a16="http://schemas.microsoft.com/office/drawing/2014/main" id="{D3C0CA72-C5E3-42D3-B991-7C6229DCE74B}"/>
              </a:ext>
            </a:extLst>
          </p:cNvPr>
          <p:cNvSpPr/>
          <p:nvPr/>
        </p:nvSpPr>
        <p:spPr>
          <a:xfrm>
            <a:off x="707065" y="6207384"/>
            <a:ext cx="6781800" cy="923330"/>
          </a:xfrm>
          <a:prstGeom prst="rect">
            <a:avLst/>
          </a:prstGeom>
          <a:solidFill>
            <a:srgbClr val="FFC000"/>
          </a:solidFill>
        </p:spPr>
        <p:txBody>
          <a:bodyPr wrap="square">
            <a:spAutoFit/>
          </a:bodyPr>
          <a:lstStyle/>
          <a:p>
            <a:r>
              <a:rPr lang="en-US" dirty="0">
                <a:latin typeface="Lucida Sans"/>
                <a:cs typeface="Lucida Sans"/>
              </a:rPr>
              <a:t>Thinking about how to use </a:t>
            </a:r>
            <a:r>
              <a:rPr lang="en-US" b="1" dirty="0">
                <a:latin typeface="Lucida Sans"/>
                <a:cs typeface="Lucida Sans"/>
              </a:rPr>
              <a:t>Proximity Connectors?</a:t>
            </a:r>
            <a:br>
              <a:rPr lang="en-US" b="1" dirty="0">
                <a:latin typeface="Lucida Sans"/>
                <a:cs typeface="Lucida Sans"/>
              </a:rPr>
            </a:br>
            <a:r>
              <a:rPr lang="en-US" b="1" dirty="0">
                <a:latin typeface="Lucida Sans"/>
                <a:cs typeface="Lucida Sans"/>
                <a:hlinkClick r:id="rId3"/>
              </a:rPr>
              <a:t>On Lexis</a:t>
            </a:r>
            <a:br>
              <a:rPr lang="en-US" b="1" dirty="0">
                <a:latin typeface="Lucida Sans"/>
                <a:cs typeface="Lucida Sans"/>
              </a:rPr>
            </a:br>
            <a:r>
              <a:rPr lang="en-US" b="1" dirty="0">
                <a:latin typeface="Lucida Sans"/>
                <a:cs typeface="Lucida Sans"/>
                <a:hlinkClick r:id="rId4"/>
              </a:rPr>
              <a:t>On Westlaw </a:t>
            </a:r>
            <a:endParaRPr lang="en-US" dirty="0"/>
          </a:p>
        </p:txBody>
      </p:sp>
    </p:spTree>
    <p:extLst>
      <p:ext uri="{BB962C8B-B14F-4D97-AF65-F5344CB8AC3E}">
        <p14:creationId xmlns:p14="http://schemas.microsoft.com/office/powerpoint/2010/main" val="4040282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6" name="TextBox 5">
            <a:extLst>
              <a:ext uri="{FF2B5EF4-FFF2-40B4-BE49-F238E27FC236}">
                <a16:creationId xmlns:a16="http://schemas.microsoft.com/office/drawing/2014/main" id="{DAA0ADE4-F155-4C1C-98A1-937C9C02AF1D}"/>
              </a:ext>
            </a:extLst>
          </p:cNvPr>
          <p:cNvSpPr txBox="1"/>
          <p:nvPr/>
        </p:nvSpPr>
        <p:spPr>
          <a:xfrm>
            <a:off x="2342326" y="1090180"/>
            <a:ext cx="7254148" cy="3785652"/>
          </a:xfrm>
          <a:prstGeom prst="rect">
            <a:avLst/>
          </a:prstGeom>
          <a:noFill/>
          <a:ln w="76200">
            <a:solidFill>
              <a:schemeClr val="tx1"/>
            </a:solidFill>
          </a:ln>
        </p:spPr>
        <p:txBody>
          <a:bodyPr wrap="square" rtlCol="0">
            <a:spAutoFit/>
          </a:bodyPr>
          <a:lstStyle/>
          <a:p>
            <a:pPr marL="742950" lvl="1" indent="-285750">
              <a:buFont typeface="Wingdings" panose="05000000000000000000" pitchFamily="2" charset="2"/>
              <a:buChar char="v"/>
            </a:pPr>
            <a:r>
              <a:rPr lang="en-US" sz="2400" dirty="0">
                <a:latin typeface="Garamond" panose="02020404030301010803" pitchFamily="18" charset="0"/>
              </a:rPr>
              <a:t>Are federally guaranteed student loans dischargeable in bankruptcy?</a:t>
            </a:r>
          </a:p>
          <a:p>
            <a:pPr marL="285750" indent="-285750">
              <a:buFont typeface="Wingdings" panose="05000000000000000000" pitchFamily="2" charset="2"/>
              <a:buChar char="Ø"/>
            </a:pPr>
            <a:r>
              <a:rPr lang="en-US" sz="2400" b="1" dirty="0">
                <a:latin typeface="Garamond" panose="02020404030301010803" pitchFamily="18" charset="0"/>
              </a:rPr>
              <a:t>Implement Your Research Plan</a:t>
            </a:r>
          </a:p>
          <a:p>
            <a:pPr marL="742950" lvl="1" indent="-285750">
              <a:buFont typeface="Wingdings" panose="05000000000000000000" pitchFamily="2" charset="2"/>
              <a:buChar char="v"/>
            </a:pPr>
            <a:r>
              <a:rPr lang="en-US" sz="2400" dirty="0">
                <a:latin typeface="Garamond" panose="02020404030301010803" pitchFamily="18" charset="0"/>
              </a:rPr>
              <a:t>Choose </a:t>
            </a:r>
            <a:r>
              <a:rPr lang="en-US" sz="2400" b="1" dirty="0">
                <a:latin typeface="Garamond" panose="02020404030301010803" pitchFamily="18" charset="0"/>
              </a:rPr>
              <a:t>Lexis’ Practical Guidance: </a:t>
            </a:r>
          </a:p>
          <a:p>
            <a:pPr marL="1200150" lvl="2" indent="-285750">
              <a:buFont typeface="Wingdings" panose="05000000000000000000" pitchFamily="2" charset="2"/>
              <a:buChar char="v"/>
            </a:pPr>
            <a:r>
              <a:rPr lang="en-US" sz="2400" dirty="0">
                <a:latin typeface="Garamond" panose="02020404030301010803" pitchFamily="18" charset="0"/>
              </a:rPr>
              <a:t>Run your query;</a:t>
            </a:r>
          </a:p>
          <a:p>
            <a:pPr marL="1200150" lvl="2" indent="-285750">
              <a:buFont typeface="Wingdings" panose="05000000000000000000" pitchFamily="2" charset="2"/>
              <a:buChar char="v"/>
            </a:pPr>
            <a:r>
              <a:rPr lang="en-US" sz="2400" dirty="0">
                <a:latin typeface="Garamond" panose="02020404030301010803" pitchFamily="18" charset="0"/>
              </a:rPr>
              <a:t>What did you find?</a:t>
            </a:r>
          </a:p>
          <a:p>
            <a:pPr marL="742950" lvl="1" indent="-285750">
              <a:buFont typeface="Wingdings" panose="05000000000000000000" pitchFamily="2" charset="2"/>
              <a:buChar char="v"/>
            </a:pPr>
            <a:r>
              <a:rPr lang="en-US" sz="2400" dirty="0">
                <a:latin typeface="Garamond" panose="02020404030301010803" pitchFamily="18" charset="0"/>
              </a:rPr>
              <a:t>Let’s choose </a:t>
            </a:r>
            <a:r>
              <a:rPr lang="en-US" sz="2400" b="1" dirty="0">
                <a:latin typeface="Garamond" panose="02020404030301010803" pitchFamily="18" charset="0"/>
              </a:rPr>
              <a:t>Westlaw’s Practical Law</a:t>
            </a:r>
          </a:p>
          <a:p>
            <a:pPr marL="1200150" lvl="2" indent="-285750">
              <a:buFont typeface="Wingdings" panose="05000000000000000000" pitchFamily="2" charset="2"/>
              <a:buChar char="q"/>
            </a:pPr>
            <a:r>
              <a:rPr lang="en-US" sz="2400" b="1" dirty="0">
                <a:latin typeface="Garamond" panose="02020404030301010803" pitchFamily="18" charset="0"/>
              </a:rPr>
              <a:t> </a:t>
            </a:r>
            <a:r>
              <a:rPr lang="en-US" sz="2400" dirty="0">
                <a:latin typeface="Garamond" panose="02020404030301010803" pitchFamily="18" charset="0"/>
              </a:rPr>
              <a:t>Run your query;</a:t>
            </a:r>
          </a:p>
          <a:p>
            <a:pPr marL="1200150" lvl="2" indent="-285750">
              <a:buFont typeface="Wingdings" panose="05000000000000000000" pitchFamily="2" charset="2"/>
              <a:buChar char="q"/>
            </a:pPr>
            <a:r>
              <a:rPr lang="en-US" sz="2400" dirty="0">
                <a:latin typeface="Garamond" panose="02020404030301010803" pitchFamily="18" charset="0"/>
              </a:rPr>
              <a:t>What did you find? Are federally guaranteed student loans dischargeable in bankruptcy?</a:t>
            </a:r>
          </a:p>
        </p:txBody>
      </p:sp>
      <p:pic>
        <p:nvPicPr>
          <p:cNvPr id="4" name="Picture 3">
            <a:extLst>
              <a:ext uri="{FF2B5EF4-FFF2-40B4-BE49-F238E27FC236}">
                <a16:creationId xmlns:a16="http://schemas.microsoft.com/office/drawing/2014/main" id="{AFCB740C-1FE5-4B89-97AE-70409B1FCA62}"/>
              </a:ext>
            </a:extLst>
          </p:cNvPr>
          <p:cNvPicPr>
            <a:picLocks noChangeAspect="1"/>
          </p:cNvPicPr>
          <p:nvPr/>
        </p:nvPicPr>
        <p:blipFill>
          <a:blip r:embed="rId3"/>
          <a:stretch>
            <a:fillRect/>
          </a:stretch>
        </p:blipFill>
        <p:spPr>
          <a:xfrm>
            <a:off x="228601" y="2055081"/>
            <a:ext cx="1981200" cy="4899543"/>
          </a:xfrm>
          <a:prstGeom prst="rect">
            <a:avLst/>
          </a:prstGeom>
        </p:spPr>
      </p:pic>
      <p:pic>
        <p:nvPicPr>
          <p:cNvPr id="2" name="Picture 1">
            <a:extLst>
              <a:ext uri="{FF2B5EF4-FFF2-40B4-BE49-F238E27FC236}">
                <a16:creationId xmlns:a16="http://schemas.microsoft.com/office/drawing/2014/main" id="{B84D956C-DC88-4FBC-9DDD-93A4C075252F}"/>
              </a:ext>
            </a:extLst>
          </p:cNvPr>
          <p:cNvPicPr>
            <a:picLocks noChangeAspect="1"/>
          </p:cNvPicPr>
          <p:nvPr/>
        </p:nvPicPr>
        <p:blipFill>
          <a:blip r:embed="rId4"/>
          <a:stretch>
            <a:fillRect/>
          </a:stretch>
        </p:blipFill>
        <p:spPr>
          <a:xfrm>
            <a:off x="2865787" y="4831356"/>
            <a:ext cx="3936313" cy="2483844"/>
          </a:xfrm>
          <a:prstGeom prst="rect">
            <a:avLst/>
          </a:prstGeom>
        </p:spPr>
      </p:pic>
      <p:sp>
        <p:nvSpPr>
          <p:cNvPr id="8" name="object 3">
            <a:extLst>
              <a:ext uri="{FF2B5EF4-FFF2-40B4-BE49-F238E27FC236}">
                <a16:creationId xmlns:a16="http://schemas.microsoft.com/office/drawing/2014/main" id="{F3E25A19-3335-44E2-A93D-1B1F062BA2E0}"/>
              </a:ext>
            </a:extLst>
          </p:cNvPr>
          <p:cNvSpPr txBox="1">
            <a:spLocks noGrp="1"/>
          </p:cNvSpPr>
          <p:nvPr>
            <p:ph type="title"/>
          </p:nvPr>
        </p:nvSpPr>
        <p:spPr>
          <a:xfrm>
            <a:off x="152400" y="381000"/>
            <a:ext cx="8915400" cy="693138"/>
          </a:xfrm>
          <a:prstGeom prst="rect">
            <a:avLst/>
          </a:prstGeom>
        </p:spPr>
        <p:txBody>
          <a:bodyPr vert="horz" wrap="square" lIns="0" tIns="15875" rIns="0" bIns="0" rtlCol="0">
            <a:spAutoFit/>
          </a:bodyPr>
          <a:lstStyle/>
          <a:p>
            <a:pPr marL="12700">
              <a:lnSpc>
                <a:spcPct val="100000"/>
              </a:lnSpc>
              <a:spcBef>
                <a:spcPts val="125"/>
              </a:spcBef>
            </a:pPr>
            <a:r>
              <a:rPr lang="en-US" sz="4400" dirty="0">
                <a:latin typeface="Garamond" panose="02020404030301010803" pitchFamily="18" charset="0"/>
                <a:cs typeface="Lucida Sans"/>
              </a:rPr>
              <a:t>Treatises vs. Practitioners’ Resources </a:t>
            </a:r>
            <a:endParaRPr lang="en-US" sz="4400" b="1" dirty="0">
              <a:latin typeface="Garamond" panose="02020404030301010803" pitchFamily="18" charset="0"/>
              <a:cs typeface="Lucida Sans"/>
            </a:endParaRPr>
          </a:p>
        </p:txBody>
      </p:sp>
    </p:spTree>
    <p:extLst>
      <p:ext uri="{BB962C8B-B14F-4D97-AF65-F5344CB8AC3E}">
        <p14:creationId xmlns:p14="http://schemas.microsoft.com/office/powerpoint/2010/main" val="1525656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307163" y="2667000"/>
            <a:ext cx="9139274" cy="646331"/>
          </a:xfrm>
          <a:prstGeom prst="rect">
            <a:avLst/>
          </a:prstGeom>
          <a:noFill/>
          <a:ln w="76200">
            <a:solidFill>
              <a:schemeClr val="tx1"/>
            </a:solidFill>
          </a:ln>
        </p:spPr>
        <p:txBody>
          <a:bodyPr wrap="square" rtlCol="0">
            <a:spAutoFit/>
          </a:bodyPr>
          <a:lstStyle/>
          <a:p>
            <a:r>
              <a:rPr lang="en-US" sz="3600" dirty="0">
                <a:latin typeface="Garamond" panose="02020404030301010803" pitchFamily="18" charset="0"/>
              </a:rPr>
              <a:t>Law Review Articles: When to Use </a:t>
            </a:r>
            <a:r>
              <a:rPr lang="en-US" sz="3200" dirty="0">
                <a:latin typeface="Garamond" panose="02020404030301010803" pitchFamily="18" charset="0"/>
              </a:rPr>
              <a:t>Them</a:t>
            </a:r>
            <a:r>
              <a:rPr lang="en-US" sz="3600" dirty="0">
                <a:latin typeface="Garamond" panose="02020404030301010803" pitchFamily="18" charset="0"/>
              </a:rPr>
              <a:t> and Why </a:t>
            </a:r>
          </a:p>
        </p:txBody>
      </p:sp>
      <p:sp>
        <p:nvSpPr>
          <p:cNvPr id="6" name="object 3">
            <a:extLst>
              <a:ext uri="{FF2B5EF4-FFF2-40B4-BE49-F238E27FC236}">
                <a16:creationId xmlns:a16="http://schemas.microsoft.com/office/drawing/2014/main" id="{F924CD40-D2AB-4C3C-94C0-4391AEA2C257}"/>
              </a:ext>
            </a:extLst>
          </p:cNvPr>
          <p:cNvSpPr txBox="1">
            <a:spLocks/>
          </p:cNvSpPr>
          <p:nvPr/>
        </p:nvSpPr>
        <p:spPr>
          <a:xfrm>
            <a:off x="1524000" y="762000"/>
            <a:ext cx="4419598" cy="1031693"/>
          </a:xfrm>
          <a:prstGeom prst="rect">
            <a:avLst/>
          </a:prstGeom>
        </p:spPr>
        <p:txBody>
          <a:bodyPr vert="horz" wrap="square" lIns="0" tIns="15875" rIns="0" bIns="0" rtlCol="0">
            <a:spAutoFit/>
          </a:bodyPr>
          <a:lstStyle>
            <a:lvl1pPr>
              <a:defRPr sz="4200" b="1" i="0">
                <a:solidFill>
                  <a:srgbClr val="212121"/>
                </a:solidFill>
                <a:latin typeface="Arial"/>
                <a:ea typeface="+mj-ea"/>
                <a:cs typeface="Arial"/>
              </a:defRPr>
            </a:lvl1pPr>
          </a:lstStyle>
          <a:p>
            <a:pPr marL="12700">
              <a:spcBef>
                <a:spcPts val="125"/>
              </a:spcBef>
            </a:pPr>
            <a:r>
              <a:rPr lang="en-US" sz="6600" kern="0" dirty="0">
                <a:latin typeface="Garamond" panose="02020404030301010803" pitchFamily="18" charset="0"/>
                <a:cs typeface="Lucida Sans"/>
              </a:rPr>
              <a:t>Agenda</a:t>
            </a:r>
            <a:endParaRPr lang="en-US" sz="4800" kern="0" dirty="0">
              <a:latin typeface="Garamond" panose="02020404030301010803" pitchFamily="18" charset="0"/>
              <a:cs typeface="Lucida Sans"/>
            </a:endParaRPr>
          </a:p>
        </p:txBody>
      </p:sp>
    </p:spTree>
    <p:extLst>
      <p:ext uri="{BB962C8B-B14F-4D97-AF65-F5344CB8AC3E}">
        <p14:creationId xmlns:p14="http://schemas.microsoft.com/office/powerpoint/2010/main" val="3428388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 y="304800"/>
            <a:ext cx="9444074" cy="570028"/>
          </a:xfrm>
          <a:prstGeom prst="rect">
            <a:avLst/>
          </a:prstGeom>
          <a:ln w="76200">
            <a:solidFill>
              <a:schemeClr val="tx1"/>
            </a:solidFill>
          </a:ln>
        </p:spPr>
        <p:txBody>
          <a:bodyPr vert="horz" wrap="square" lIns="0" tIns="15875" rIns="0" bIns="0" rtlCol="0">
            <a:spAutoFit/>
          </a:bodyPr>
          <a:lstStyle/>
          <a:p>
            <a:r>
              <a:rPr lang="en-US" sz="3600" dirty="0">
                <a:latin typeface="Garamond" panose="02020404030301010803" pitchFamily="18" charset="0"/>
              </a:rPr>
              <a:t>Law Review Articles: When to Use Them &amp; Why </a:t>
            </a: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pic>
        <p:nvPicPr>
          <p:cNvPr id="1026" name="Picture 2" descr="Westlaw Edge - A.I. Powered Legal Research | Thomson Reuters">
            <a:extLst>
              <a:ext uri="{FF2B5EF4-FFF2-40B4-BE49-F238E27FC236}">
                <a16:creationId xmlns:a16="http://schemas.microsoft.com/office/drawing/2014/main" id="{A2D48EBF-5E2F-4C4B-A6F6-BA3176125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95587"/>
            <a:ext cx="26479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xisNexis Logo PNG Transparent &amp; SVG Vector - Freebie Supply">
            <a:extLst>
              <a:ext uri="{FF2B5EF4-FFF2-40B4-BE49-F238E27FC236}">
                <a16:creationId xmlns:a16="http://schemas.microsoft.com/office/drawing/2014/main" id="{00DEED58-0F36-445B-87B3-B188526D77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78609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y Does Google Scholar Not Find My Research Paper? - Journal-Publishing.com">
            <a:extLst>
              <a:ext uri="{FF2B5EF4-FFF2-40B4-BE49-F238E27FC236}">
                <a16:creationId xmlns:a16="http://schemas.microsoft.com/office/drawing/2014/main" id="{AC049352-E5A3-4A78-8CB9-43CAB88DED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800600"/>
            <a:ext cx="26098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bout - HeinOnline">
            <a:hlinkClick r:id="rId6"/>
            <a:extLst>
              <a:ext uri="{FF2B5EF4-FFF2-40B4-BE49-F238E27FC236}">
                <a16:creationId xmlns:a16="http://schemas.microsoft.com/office/drawing/2014/main" id="{4663092C-6B18-47EC-A0AE-149600B4F3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276413"/>
            <a:ext cx="2857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728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479258" y="867857"/>
            <a:ext cx="8758274" cy="4801314"/>
          </a:xfrm>
          <a:prstGeom prst="rect">
            <a:avLst/>
          </a:prstGeom>
          <a:noFill/>
          <a:ln w="76200">
            <a:solidFill>
              <a:schemeClr val="tx1"/>
            </a:solidFill>
          </a:ln>
        </p:spPr>
        <p:txBody>
          <a:bodyPr wrap="square" rtlCol="0">
            <a:spAutoFit/>
          </a:bodyPr>
          <a:lstStyle/>
          <a:p>
            <a:pPr marL="285750" indent="-285750">
              <a:buFont typeface="Wingdings" panose="05000000000000000000" pitchFamily="2" charset="2"/>
              <a:buChar char="Ø"/>
            </a:pPr>
            <a:endParaRPr lang="en-US" sz="2400" dirty="0">
              <a:latin typeface="Garamond" panose="02020404030301010803" pitchFamily="18" charset="0"/>
            </a:endParaRPr>
          </a:p>
          <a:p>
            <a:pPr marL="285750" indent="-285750">
              <a:buFont typeface="Wingdings" panose="05000000000000000000" pitchFamily="2" charset="2"/>
              <a:buChar char="q"/>
            </a:pPr>
            <a:r>
              <a:rPr lang="en-US" sz="2400" dirty="0">
                <a:latin typeface="Garamond" panose="02020404030301010803" pitchFamily="18" charset="0"/>
              </a:rPr>
              <a:t> Hypothetical: What are the ethical obligations of lawyers using </a:t>
            </a:r>
            <a:r>
              <a:rPr lang="en-US" sz="2400" dirty="0" err="1">
                <a:latin typeface="Garamond" panose="02020404030301010803" pitchFamily="18" charset="0"/>
              </a:rPr>
              <a:t>ChatGPT</a:t>
            </a:r>
            <a:r>
              <a:rPr lang="en-US" sz="2400" dirty="0">
                <a:latin typeface="Garamond" panose="02020404030301010803" pitchFamily="18" charset="0"/>
              </a:rPr>
              <a:t>?</a:t>
            </a:r>
          </a:p>
          <a:p>
            <a:pPr marL="285750" indent="-285750">
              <a:buFont typeface="Wingdings" panose="05000000000000000000" pitchFamily="2" charset="2"/>
              <a:buChar char="q"/>
            </a:pPr>
            <a:endParaRPr lang="en-US" sz="2400" dirty="0">
              <a:latin typeface="Garamond" panose="02020404030301010803" pitchFamily="18" charset="0"/>
            </a:endParaRPr>
          </a:p>
          <a:p>
            <a:pPr marL="285750" indent="-285750">
              <a:buFont typeface="Wingdings" panose="05000000000000000000" pitchFamily="2" charset="2"/>
              <a:buChar char="Ø"/>
            </a:pPr>
            <a:r>
              <a:rPr lang="en-US" sz="2400" b="1" dirty="0">
                <a:latin typeface="Garamond" panose="02020404030301010803" pitchFamily="18" charset="0"/>
              </a:rPr>
              <a:t>Plan:</a:t>
            </a:r>
          </a:p>
          <a:p>
            <a:pPr marL="742950" lvl="1" indent="-285750">
              <a:buFont typeface="Wingdings" panose="05000000000000000000" pitchFamily="2" charset="2"/>
              <a:buChar char="q"/>
            </a:pPr>
            <a:r>
              <a:rPr lang="en-US" sz="2400" dirty="0">
                <a:latin typeface="Garamond" panose="02020404030301010803" pitchFamily="18" charset="0"/>
              </a:rPr>
              <a:t>Choose a platform</a:t>
            </a:r>
          </a:p>
          <a:p>
            <a:pPr marL="742950" lvl="1" indent="-285750">
              <a:buFont typeface="Wingdings" panose="05000000000000000000" pitchFamily="2" charset="2"/>
              <a:buChar char="q"/>
            </a:pPr>
            <a:r>
              <a:rPr lang="en-US" sz="2400" dirty="0">
                <a:latin typeface="Garamond" panose="02020404030301010803" pitchFamily="18" charset="0"/>
              </a:rPr>
              <a:t>Either locate the law reviews and journals library before you type your query, or use the available filters afterwards </a:t>
            </a:r>
          </a:p>
          <a:p>
            <a:pPr marL="285750" indent="-285750">
              <a:buFont typeface="Wingdings" panose="05000000000000000000" pitchFamily="2" charset="2"/>
              <a:buChar char="Ø"/>
            </a:pPr>
            <a:r>
              <a:rPr lang="en-US" sz="2400" b="1" dirty="0">
                <a:latin typeface="Garamond" panose="02020404030301010803" pitchFamily="18" charset="0"/>
              </a:rPr>
              <a:t>Using Law Reviews and Journals to Implement Your Research Plan</a:t>
            </a:r>
          </a:p>
          <a:p>
            <a:pPr marL="742950" lvl="1" indent="-285750">
              <a:buFont typeface="Wingdings" panose="05000000000000000000" pitchFamily="2" charset="2"/>
              <a:buChar char="q"/>
            </a:pPr>
            <a:r>
              <a:rPr lang="en-US" sz="2400" dirty="0">
                <a:latin typeface="Garamond" panose="02020404030301010803" pitchFamily="18" charset="0"/>
              </a:rPr>
              <a:t>Run your query (using proximity connectors)</a:t>
            </a:r>
          </a:p>
          <a:p>
            <a:pPr marL="742950" lvl="1" indent="-285750">
              <a:buFont typeface="Wingdings" panose="05000000000000000000" pitchFamily="2" charset="2"/>
              <a:buChar char="q"/>
            </a:pPr>
            <a:r>
              <a:rPr lang="en-US" sz="2400" dirty="0">
                <a:latin typeface="Garamond" panose="02020404030301010803" pitchFamily="18" charset="0"/>
              </a:rPr>
              <a:t>What did you find?</a:t>
            </a:r>
          </a:p>
          <a:p>
            <a:pPr marL="285750" indent="-285750">
              <a:buFont typeface="Wingdings" panose="05000000000000000000" pitchFamily="2" charset="2"/>
              <a:buChar char="q"/>
            </a:pPr>
            <a:endParaRPr lang="en-US" dirty="0"/>
          </a:p>
        </p:txBody>
      </p:sp>
      <p:sp>
        <p:nvSpPr>
          <p:cNvPr id="6" name="Rectangle 5">
            <a:extLst>
              <a:ext uri="{FF2B5EF4-FFF2-40B4-BE49-F238E27FC236}">
                <a16:creationId xmlns:a16="http://schemas.microsoft.com/office/drawing/2014/main" id="{3D02A6C1-955B-4DE6-80A3-DB03C7E6FEC5}"/>
              </a:ext>
            </a:extLst>
          </p:cNvPr>
          <p:cNvSpPr/>
          <p:nvPr/>
        </p:nvSpPr>
        <p:spPr>
          <a:xfrm>
            <a:off x="758158" y="5847766"/>
            <a:ext cx="6781800" cy="923330"/>
          </a:xfrm>
          <a:prstGeom prst="rect">
            <a:avLst/>
          </a:prstGeom>
          <a:solidFill>
            <a:srgbClr val="FFC000"/>
          </a:solidFill>
          <a:ln w="76200">
            <a:solidFill>
              <a:srgbClr val="FFC000"/>
            </a:solidFill>
          </a:ln>
        </p:spPr>
        <p:txBody>
          <a:bodyPr wrap="square">
            <a:spAutoFit/>
          </a:bodyPr>
          <a:lstStyle/>
          <a:p>
            <a:r>
              <a:rPr lang="en-US" dirty="0">
                <a:latin typeface="Lucida Sans"/>
                <a:cs typeface="Lucida Sans"/>
              </a:rPr>
              <a:t>Thinking about how to use </a:t>
            </a:r>
            <a:r>
              <a:rPr lang="en-US" b="1" dirty="0">
                <a:latin typeface="Lucida Sans"/>
                <a:cs typeface="Lucida Sans"/>
              </a:rPr>
              <a:t>Proximity Connectors?</a:t>
            </a:r>
            <a:br>
              <a:rPr lang="en-US" b="1" dirty="0">
                <a:latin typeface="Lucida Sans"/>
                <a:cs typeface="Lucida Sans"/>
              </a:rPr>
            </a:br>
            <a:r>
              <a:rPr lang="en-US" b="1" dirty="0">
                <a:latin typeface="Lucida Sans"/>
                <a:cs typeface="Lucida Sans"/>
                <a:hlinkClick r:id="rId3"/>
              </a:rPr>
              <a:t>On Lexis</a:t>
            </a:r>
            <a:br>
              <a:rPr lang="en-US" b="1" dirty="0">
                <a:latin typeface="Lucida Sans"/>
                <a:cs typeface="Lucida Sans"/>
              </a:rPr>
            </a:br>
            <a:r>
              <a:rPr lang="en-US" b="1" dirty="0">
                <a:latin typeface="Lucida Sans"/>
                <a:cs typeface="Lucida Sans"/>
                <a:hlinkClick r:id="rId4"/>
              </a:rPr>
              <a:t>On Westlaw </a:t>
            </a:r>
            <a:endParaRPr lang="en-US" dirty="0"/>
          </a:p>
        </p:txBody>
      </p:sp>
      <p:sp>
        <p:nvSpPr>
          <p:cNvPr id="7" name="object 3">
            <a:extLst>
              <a:ext uri="{FF2B5EF4-FFF2-40B4-BE49-F238E27FC236}">
                <a16:creationId xmlns:a16="http://schemas.microsoft.com/office/drawing/2014/main" id="{2E28E1BC-2594-4997-9F59-9866A30B4428}"/>
              </a:ext>
            </a:extLst>
          </p:cNvPr>
          <p:cNvSpPr txBox="1">
            <a:spLocks/>
          </p:cNvSpPr>
          <p:nvPr/>
        </p:nvSpPr>
        <p:spPr>
          <a:xfrm>
            <a:off x="136358" y="400071"/>
            <a:ext cx="9444074" cy="570028"/>
          </a:xfrm>
          <a:prstGeom prst="rect">
            <a:avLst/>
          </a:prstGeom>
          <a:ln w="76200">
            <a:solidFill>
              <a:schemeClr val="tx1"/>
            </a:solidFill>
          </a:ln>
        </p:spPr>
        <p:txBody>
          <a:bodyPr vert="horz" wrap="square" lIns="0" tIns="15875" rIns="0" bIns="0" rtlCol="0">
            <a:spAutoFit/>
          </a:bodyPr>
          <a:lstStyle>
            <a:lvl1pPr>
              <a:defRPr sz="4200" b="1" i="0">
                <a:solidFill>
                  <a:srgbClr val="212121"/>
                </a:solidFill>
                <a:latin typeface="Arial"/>
                <a:ea typeface="+mj-ea"/>
                <a:cs typeface="Arial"/>
              </a:defRPr>
            </a:lvl1pPr>
          </a:lstStyle>
          <a:p>
            <a:r>
              <a:rPr lang="en-US" sz="3600" kern="0">
                <a:latin typeface="Garamond" panose="02020404030301010803" pitchFamily="18" charset="0"/>
              </a:rPr>
              <a:t>Law Review Articles: When to Use Them &amp; Why </a:t>
            </a:r>
            <a:endParaRPr lang="en-US" sz="3600" kern="0" dirty="0">
              <a:latin typeface="Garamond" panose="02020404030301010803" pitchFamily="18" charset="0"/>
            </a:endParaRPr>
          </a:p>
        </p:txBody>
      </p:sp>
    </p:spTree>
    <p:extLst>
      <p:ext uri="{BB962C8B-B14F-4D97-AF65-F5344CB8AC3E}">
        <p14:creationId xmlns:p14="http://schemas.microsoft.com/office/powerpoint/2010/main" val="1514543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85800" y="2286000"/>
            <a:ext cx="8747911" cy="1955022"/>
          </a:xfrm>
          <a:prstGeom prst="rect">
            <a:avLst/>
          </a:prstGeom>
          <a:ln w="76200">
            <a:solidFill>
              <a:schemeClr val="tx1"/>
            </a:solidFill>
          </a:ln>
        </p:spPr>
        <p:txBody>
          <a:bodyPr vert="horz" wrap="square" lIns="0" tIns="15875" rIns="0" bIns="0" rtlCol="0">
            <a:spAutoFit/>
          </a:bodyPr>
          <a:lstStyle/>
          <a:p>
            <a:pPr marL="12700" algn="ctr">
              <a:lnSpc>
                <a:spcPct val="100000"/>
              </a:lnSpc>
              <a:spcBef>
                <a:spcPts val="125"/>
              </a:spcBef>
            </a:pPr>
            <a:r>
              <a:rPr lang="en-US" dirty="0">
                <a:latin typeface="Garamond" panose="02020404030301010803" pitchFamily="18" charset="0"/>
                <a:cs typeface="Lucida Sans"/>
              </a:rPr>
              <a:t>Suggestions &amp; Questions? </a:t>
            </a:r>
            <a:br>
              <a:rPr lang="en-US" dirty="0">
                <a:latin typeface="Garamond" panose="02020404030301010803" pitchFamily="18" charset="0"/>
                <a:cs typeface="Lucida Sans"/>
              </a:rPr>
            </a:br>
            <a:br>
              <a:rPr lang="en-US" dirty="0">
                <a:latin typeface="Garamond" panose="02020404030301010803" pitchFamily="18" charset="0"/>
                <a:cs typeface="Lucida Sans"/>
              </a:rPr>
            </a:br>
            <a:r>
              <a:rPr lang="en-US" dirty="0">
                <a:latin typeface="Garamond" panose="02020404030301010803" pitchFamily="18" charset="0"/>
                <a:cs typeface="Lucida Sans"/>
              </a:rPr>
              <a:t>DCLI@duq.edu</a:t>
            </a:r>
            <a:endParaRPr lang="en-US" b="1" dirty="0">
              <a:latin typeface="Garamond" panose="02020404030301010803" pitchFamily="18" charset="0"/>
              <a:cs typeface="Lucida Sans"/>
            </a:endParaRPr>
          </a:p>
        </p:txBody>
      </p:sp>
      <p:pic>
        <p:nvPicPr>
          <p:cNvPr id="4" name="Picture 3">
            <a:extLst>
              <a:ext uri="{FF2B5EF4-FFF2-40B4-BE49-F238E27FC236}">
                <a16:creationId xmlns:a16="http://schemas.microsoft.com/office/drawing/2014/main" id="{1B6A709C-248B-4D08-8109-6B3F3492321C}"/>
              </a:ext>
            </a:extLst>
          </p:cNvPr>
          <p:cNvPicPr>
            <a:picLocks noChangeAspect="1"/>
          </p:cNvPicPr>
          <p:nvPr/>
        </p:nvPicPr>
        <p:blipFill>
          <a:blip r:embed="rId2"/>
          <a:stretch>
            <a:fillRect/>
          </a:stretch>
        </p:blipFill>
        <p:spPr>
          <a:xfrm>
            <a:off x="7696200" y="5410200"/>
            <a:ext cx="1737511" cy="1646063"/>
          </a:xfrm>
          <a:prstGeom prst="rect">
            <a:avLst/>
          </a:prstGeom>
        </p:spPr>
      </p:pic>
    </p:spTree>
    <p:extLst>
      <p:ext uri="{BB962C8B-B14F-4D97-AF65-F5344CB8AC3E}">
        <p14:creationId xmlns:p14="http://schemas.microsoft.com/office/powerpoint/2010/main" val="12340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0" y="1066800"/>
            <a:ext cx="4419598" cy="1031693"/>
          </a:xfrm>
          <a:prstGeom prst="rect">
            <a:avLst/>
          </a:prstGeom>
        </p:spPr>
        <p:txBody>
          <a:bodyPr vert="horz" wrap="square" lIns="0" tIns="15875" rIns="0" bIns="0" rtlCol="0">
            <a:spAutoFit/>
          </a:bodyPr>
          <a:lstStyle/>
          <a:p>
            <a:pPr marL="12700">
              <a:lnSpc>
                <a:spcPct val="100000"/>
              </a:lnSpc>
              <a:spcBef>
                <a:spcPts val="125"/>
              </a:spcBef>
            </a:pPr>
            <a:r>
              <a:rPr lang="en-US" sz="6600" b="1" dirty="0">
                <a:latin typeface="Garamond" panose="02020404030301010803" pitchFamily="18" charset="0"/>
                <a:cs typeface="Lucida Sans"/>
              </a:rPr>
              <a:t>Agenda</a:t>
            </a:r>
            <a:endParaRPr lang="en-US" sz="4800" b="1" dirty="0">
              <a:latin typeface="Garamond" panose="02020404030301010803" pitchFamily="18" charset="0"/>
              <a:cs typeface="Lucida Sans"/>
            </a:endParaRP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1143000" y="2534215"/>
            <a:ext cx="8052141" cy="2246769"/>
          </a:xfrm>
          <a:prstGeom prst="rect">
            <a:avLst/>
          </a:prstGeom>
          <a:noFill/>
          <a:ln w="76200">
            <a:solidFill>
              <a:schemeClr val="tx1"/>
            </a:solidFill>
          </a:ln>
        </p:spPr>
        <p:txBody>
          <a:bodyPr wrap="none" rtlCol="0">
            <a:spAutoFit/>
          </a:bodyPr>
          <a:lstStyle/>
          <a:p>
            <a:r>
              <a:rPr lang="en-US" sz="2800" dirty="0">
                <a:latin typeface="Garamond" panose="02020404030301010803" pitchFamily="18" charset="0"/>
              </a:rPr>
              <a:t>Implement Your Research Plan </a:t>
            </a:r>
          </a:p>
          <a:p>
            <a:pPr marL="742950" lvl="1" indent="-285750">
              <a:buFont typeface="Arial" panose="020B0604020202020204" pitchFamily="34" charset="0"/>
              <a:buChar char="•"/>
            </a:pPr>
            <a:r>
              <a:rPr lang="en-US" sz="2800" dirty="0">
                <a:latin typeface="Garamond" panose="02020404030301010803" pitchFamily="18" charset="0"/>
              </a:rPr>
              <a:t>Start with Secondary Sources</a:t>
            </a:r>
          </a:p>
          <a:p>
            <a:pPr marL="742950" lvl="1" indent="-285750">
              <a:buFont typeface="Arial" panose="020B0604020202020204" pitchFamily="34" charset="0"/>
              <a:buChar char="•"/>
            </a:pPr>
            <a:r>
              <a:rPr lang="en-US" sz="2800" dirty="0">
                <a:latin typeface="Garamond" panose="02020404030301010803" pitchFamily="18" charset="0"/>
              </a:rPr>
              <a:t>Locate &amp; Access Relevant Secondary Sources </a:t>
            </a:r>
          </a:p>
          <a:p>
            <a:pPr marL="742950" lvl="1" indent="-285750">
              <a:buFont typeface="Arial" panose="020B0604020202020204" pitchFamily="34" charset="0"/>
              <a:buChar char="•"/>
            </a:pPr>
            <a:r>
              <a:rPr lang="en-US" sz="2800" dirty="0">
                <a:latin typeface="Garamond" panose="02020404030301010803" pitchFamily="18" charset="0"/>
              </a:rPr>
              <a:t>When to Use Treatises vs. Practitioners Resources  </a:t>
            </a:r>
          </a:p>
          <a:p>
            <a:pPr marL="742950" lvl="1" indent="-285750">
              <a:buFont typeface="Arial" panose="020B0604020202020204" pitchFamily="34" charset="0"/>
              <a:buChar char="•"/>
            </a:pPr>
            <a:r>
              <a:rPr lang="en-US" sz="2800" dirty="0">
                <a:latin typeface="Garamond" panose="02020404030301010803" pitchFamily="18" charset="0"/>
              </a:rPr>
              <a:t>Using Treatises &amp; Law Review Articles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1041999" y="3124200"/>
            <a:ext cx="6855082" cy="769441"/>
          </a:xfrm>
          <a:prstGeom prst="rect">
            <a:avLst/>
          </a:prstGeom>
          <a:noFill/>
          <a:ln w="76200">
            <a:solidFill>
              <a:schemeClr val="tx1"/>
            </a:solidFill>
          </a:ln>
        </p:spPr>
        <p:txBody>
          <a:bodyPr wrap="none" rtlCol="0">
            <a:spAutoFit/>
          </a:bodyPr>
          <a:lstStyle/>
          <a:p>
            <a:pPr marL="285750" indent="-285750">
              <a:buFont typeface="Arial" panose="020B0604020202020204" pitchFamily="34" charset="0"/>
              <a:buChar char="•"/>
            </a:pPr>
            <a:r>
              <a:rPr lang="en-US" sz="4400" dirty="0">
                <a:latin typeface="Garamond" panose="02020404030301010803" pitchFamily="18" charset="0"/>
              </a:rPr>
              <a:t>Start with Secondary Sources</a:t>
            </a:r>
          </a:p>
        </p:txBody>
      </p:sp>
      <p:sp>
        <p:nvSpPr>
          <p:cNvPr id="6" name="object 3">
            <a:extLst>
              <a:ext uri="{FF2B5EF4-FFF2-40B4-BE49-F238E27FC236}">
                <a16:creationId xmlns:a16="http://schemas.microsoft.com/office/drawing/2014/main" id="{F924CD40-D2AB-4C3C-94C0-4391AEA2C257}"/>
              </a:ext>
            </a:extLst>
          </p:cNvPr>
          <p:cNvSpPr txBox="1">
            <a:spLocks/>
          </p:cNvSpPr>
          <p:nvPr/>
        </p:nvSpPr>
        <p:spPr>
          <a:xfrm>
            <a:off x="1524000" y="762000"/>
            <a:ext cx="4419598" cy="1031693"/>
          </a:xfrm>
          <a:prstGeom prst="rect">
            <a:avLst/>
          </a:prstGeom>
        </p:spPr>
        <p:txBody>
          <a:bodyPr vert="horz" wrap="square" lIns="0" tIns="15875" rIns="0" bIns="0" rtlCol="0">
            <a:spAutoFit/>
          </a:bodyPr>
          <a:lstStyle>
            <a:lvl1pPr>
              <a:defRPr sz="4200" b="1" i="0">
                <a:solidFill>
                  <a:srgbClr val="212121"/>
                </a:solidFill>
                <a:latin typeface="Arial"/>
                <a:ea typeface="+mj-ea"/>
                <a:cs typeface="Arial"/>
              </a:defRPr>
            </a:lvl1pPr>
          </a:lstStyle>
          <a:p>
            <a:pPr marL="12700">
              <a:spcBef>
                <a:spcPts val="125"/>
              </a:spcBef>
            </a:pPr>
            <a:r>
              <a:rPr lang="en-US" sz="6600" kern="0" dirty="0">
                <a:latin typeface="Garamond" panose="02020404030301010803" pitchFamily="18" charset="0"/>
                <a:cs typeface="Lucida Sans"/>
              </a:rPr>
              <a:t>Agenda</a:t>
            </a:r>
            <a:endParaRPr lang="en-US" sz="4800" kern="0" dirty="0">
              <a:latin typeface="Garamond" panose="02020404030301010803" pitchFamily="18" charset="0"/>
              <a:cs typeface="Lucida Sans"/>
            </a:endParaRPr>
          </a:p>
        </p:txBody>
      </p:sp>
    </p:spTree>
    <p:extLst>
      <p:ext uri="{BB962C8B-B14F-4D97-AF65-F5344CB8AC3E}">
        <p14:creationId xmlns:p14="http://schemas.microsoft.com/office/powerpoint/2010/main" val="133455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8968517-9A8C-4078-8579-B35CEC6D69FF}"/>
              </a:ext>
            </a:extLst>
          </p:cNvPr>
          <p:cNvSpPr/>
          <p:nvPr/>
        </p:nvSpPr>
        <p:spPr>
          <a:xfrm>
            <a:off x="1288671" y="2116057"/>
            <a:ext cx="2977738" cy="1794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Westlaw </a:t>
            </a:r>
          </a:p>
          <a:p>
            <a:pPr algn="ctr"/>
            <a:r>
              <a:rPr lang="en-US" sz="1440" dirty="0"/>
              <a:t>Step 1</a:t>
            </a:r>
          </a:p>
          <a:p>
            <a:pPr algn="ctr"/>
            <a:r>
              <a:rPr lang="en-US" sz="1440" dirty="0"/>
              <a:t>Go Content Types </a:t>
            </a:r>
          </a:p>
          <a:p>
            <a:pPr algn="ctr"/>
            <a:r>
              <a:rPr lang="en-US" sz="1440" dirty="0"/>
              <a:t> Step 2</a:t>
            </a:r>
          </a:p>
          <a:p>
            <a:pPr algn="ctr"/>
            <a:r>
              <a:rPr lang="en-US" sz="1440" dirty="0"/>
              <a:t>Secondary Sources page  </a:t>
            </a:r>
          </a:p>
        </p:txBody>
      </p:sp>
      <p:sp>
        <p:nvSpPr>
          <p:cNvPr id="5" name="Arrow: Right 4">
            <a:extLst>
              <a:ext uri="{FF2B5EF4-FFF2-40B4-BE49-F238E27FC236}">
                <a16:creationId xmlns:a16="http://schemas.microsoft.com/office/drawing/2014/main" id="{F2414134-B5EA-4CC7-B8A2-E56F9D84C75D}"/>
              </a:ext>
            </a:extLst>
          </p:cNvPr>
          <p:cNvSpPr/>
          <p:nvPr/>
        </p:nvSpPr>
        <p:spPr>
          <a:xfrm>
            <a:off x="4348736" y="2819635"/>
            <a:ext cx="614588" cy="387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6" name="Rectangle 5">
            <a:extLst>
              <a:ext uri="{FF2B5EF4-FFF2-40B4-BE49-F238E27FC236}">
                <a16:creationId xmlns:a16="http://schemas.microsoft.com/office/drawing/2014/main" id="{8F27ABEA-832F-44B8-BD56-EEDE728566FB}"/>
              </a:ext>
            </a:extLst>
          </p:cNvPr>
          <p:cNvSpPr/>
          <p:nvPr/>
        </p:nvSpPr>
        <p:spPr>
          <a:xfrm>
            <a:off x="1817488" y="4722829"/>
            <a:ext cx="1892902" cy="1288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Lexis</a:t>
            </a:r>
          </a:p>
          <a:p>
            <a:pPr algn="ctr"/>
            <a:r>
              <a:rPr lang="en-US" sz="1440" dirty="0"/>
              <a:t>Step 1</a:t>
            </a:r>
          </a:p>
          <a:p>
            <a:pPr algn="ctr"/>
            <a:r>
              <a:rPr lang="en-US" sz="1440" dirty="0"/>
              <a:t>Secondary Materials</a:t>
            </a:r>
          </a:p>
          <a:p>
            <a:pPr algn="ctr"/>
            <a:r>
              <a:rPr lang="en-US" sz="1440" dirty="0"/>
              <a:t>Step 1</a:t>
            </a:r>
          </a:p>
          <a:p>
            <a:pPr algn="ctr"/>
            <a:r>
              <a:rPr lang="en-US" sz="1440" dirty="0"/>
              <a:t>Treatises &amp; Guides…</a:t>
            </a:r>
          </a:p>
        </p:txBody>
      </p:sp>
      <p:sp>
        <p:nvSpPr>
          <p:cNvPr id="7" name="Arrow: Right 6">
            <a:extLst>
              <a:ext uri="{FF2B5EF4-FFF2-40B4-BE49-F238E27FC236}">
                <a16:creationId xmlns:a16="http://schemas.microsoft.com/office/drawing/2014/main" id="{C2451E87-AAC3-4AA2-8B74-9BBD768A54A9}"/>
              </a:ext>
            </a:extLst>
          </p:cNvPr>
          <p:cNvSpPr/>
          <p:nvPr/>
        </p:nvSpPr>
        <p:spPr>
          <a:xfrm>
            <a:off x="3875045" y="5004619"/>
            <a:ext cx="545538" cy="443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9" name="Rectangle 8">
            <a:extLst>
              <a:ext uri="{FF2B5EF4-FFF2-40B4-BE49-F238E27FC236}">
                <a16:creationId xmlns:a16="http://schemas.microsoft.com/office/drawing/2014/main" id="{A5B1CF74-6228-4A3D-B704-8AA8FBD6F39A}"/>
              </a:ext>
            </a:extLst>
          </p:cNvPr>
          <p:cNvSpPr/>
          <p:nvPr/>
        </p:nvSpPr>
        <p:spPr>
          <a:xfrm>
            <a:off x="4509629" y="4722829"/>
            <a:ext cx="1452653" cy="1069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Step 3</a:t>
            </a:r>
          </a:p>
          <a:p>
            <a:pPr algn="ctr"/>
            <a:r>
              <a:rPr lang="en-US" sz="1440" dirty="0"/>
              <a:t>Content Type</a:t>
            </a:r>
          </a:p>
          <a:p>
            <a:pPr algn="ctr"/>
            <a:r>
              <a:rPr lang="en-US" sz="1440" dirty="0"/>
              <a:t>Step 3</a:t>
            </a:r>
          </a:p>
          <a:p>
            <a:pPr algn="ctr"/>
            <a:r>
              <a:rPr lang="en-US" sz="1440" dirty="0"/>
              <a:t>Practice Area</a:t>
            </a:r>
          </a:p>
        </p:txBody>
      </p:sp>
      <p:sp>
        <p:nvSpPr>
          <p:cNvPr id="10" name="Oval 9">
            <a:extLst>
              <a:ext uri="{FF2B5EF4-FFF2-40B4-BE49-F238E27FC236}">
                <a16:creationId xmlns:a16="http://schemas.microsoft.com/office/drawing/2014/main" id="{6CE2E4B9-24D9-4155-B52B-D31A9AC97BEE}"/>
              </a:ext>
            </a:extLst>
          </p:cNvPr>
          <p:cNvSpPr/>
          <p:nvPr/>
        </p:nvSpPr>
        <p:spPr>
          <a:xfrm>
            <a:off x="5045652" y="2219336"/>
            <a:ext cx="1868393" cy="1565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Step 3</a:t>
            </a:r>
          </a:p>
          <a:p>
            <a:pPr algn="ctr"/>
            <a:r>
              <a:rPr lang="en-US" sz="1440" dirty="0"/>
              <a:t>By Type </a:t>
            </a:r>
          </a:p>
          <a:p>
            <a:pPr algn="ctr"/>
            <a:endParaRPr lang="en-US" sz="1440" dirty="0"/>
          </a:p>
        </p:txBody>
      </p:sp>
      <p:pic>
        <p:nvPicPr>
          <p:cNvPr id="8" name="Picture 7">
            <a:extLst>
              <a:ext uri="{FF2B5EF4-FFF2-40B4-BE49-F238E27FC236}">
                <a16:creationId xmlns:a16="http://schemas.microsoft.com/office/drawing/2014/main" id="{AD5C60CD-0F12-4C47-A280-9CB1FA39798A}"/>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11" name="object 3">
            <a:extLst>
              <a:ext uri="{FF2B5EF4-FFF2-40B4-BE49-F238E27FC236}">
                <a16:creationId xmlns:a16="http://schemas.microsoft.com/office/drawing/2014/main" id="{B7803D7B-662E-4F20-AC80-4A29D2483AF3}"/>
              </a:ext>
            </a:extLst>
          </p:cNvPr>
          <p:cNvSpPr txBox="1">
            <a:spLocks/>
          </p:cNvSpPr>
          <p:nvPr/>
        </p:nvSpPr>
        <p:spPr>
          <a:xfrm>
            <a:off x="762000" y="424935"/>
            <a:ext cx="8382000" cy="1493358"/>
          </a:xfrm>
          <a:prstGeom prst="rect">
            <a:avLst/>
          </a:prstGeom>
        </p:spPr>
        <p:txBody>
          <a:bodyPr vert="horz" wrap="square" lIns="0" tIns="15875" rIns="0" bIns="0" rtlCol="0" anchor="b">
            <a:spAutoFit/>
          </a:bodyPr>
          <a:lstStyle>
            <a:lvl1pPr algn="ctr">
              <a:defRPr sz="4800" b="1" i="0">
                <a:solidFill>
                  <a:srgbClr val="212121"/>
                </a:solidFill>
                <a:latin typeface="Arial"/>
                <a:ea typeface="+mj-ea"/>
                <a:cs typeface="Arial"/>
              </a:defRPr>
            </a:lvl1pPr>
          </a:lstStyle>
          <a:p>
            <a:r>
              <a:rPr lang="en-US" kern="0" dirty="0">
                <a:latin typeface="Garamond" panose="02020404030301010803" pitchFamily="18" charset="0"/>
              </a:rPr>
              <a:t>Finding Relevant Secondary Sources on Lexis/Westlaw</a:t>
            </a:r>
          </a:p>
        </p:txBody>
      </p:sp>
    </p:spTree>
    <p:extLst>
      <p:ext uri="{BB962C8B-B14F-4D97-AF65-F5344CB8AC3E}">
        <p14:creationId xmlns:p14="http://schemas.microsoft.com/office/powerpoint/2010/main" val="193204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6" name="object 3">
            <a:extLst>
              <a:ext uri="{FF2B5EF4-FFF2-40B4-BE49-F238E27FC236}">
                <a16:creationId xmlns:a16="http://schemas.microsoft.com/office/drawing/2014/main" id="{E444EAE8-0771-4670-83D3-4EBBE4CE6327}"/>
              </a:ext>
            </a:extLst>
          </p:cNvPr>
          <p:cNvSpPr txBox="1">
            <a:spLocks/>
          </p:cNvSpPr>
          <p:nvPr/>
        </p:nvSpPr>
        <p:spPr>
          <a:xfrm>
            <a:off x="1524000" y="762000"/>
            <a:ext cx="4419598" cy="1031693"/>
          </a:xfrm>
          <a:prstGeom prst="rect">
            <a:avLst/>
          </a:prstGeom>
        </p:spPr>
        <p:txBody>
          <a:bodyPr vert="horz" wrap="square" lIns="0" tIns="15875" rIns="0" bIns="0" rtlCol="0">
            <a:spAutoFit/>
          </a:bodyPr>
          <a:lstStyle>
            <a:lvl1pPr>
              <a:defRPr sz="4200" b="1" i="0">
                <a:solidFill>
                  <a:srgbClr val="212121"/>
                </a:solidFill>
                <a:latin typeface="Arial"/>
                <a:ea typeface="+mj-ea"/>
                <a:cs typeface="Arial"/>
              </a:defRPr>
            </a:lvl1pPr>
          </a:lstStyle>
          <a:p>
            <a:pPr marL="12700">
              <a:spcBef>
                <a:spcPts val="125"/>
              </a:spcBef>
            </a:pPr>
            <a:r>
              <a:rPr lang="en-US" sz="6600" kern="0" dirty="0">
                <a:latin typeface="Garamond" panose="02020404030301010803" pitchFamily="18" charset="0"/>
                <a:cs typeface="Lucida Sans"/>
              </a:rPr>
              <a:t>Agenda</a:t>
            </a:r>
            <a:endParaRPr lang="en-US" sz="4800" kern="0" dirty="0">
              <a:latin typeface="Garamond" panose="02020404030301010803" pitchFamily="18" charset="0"/>
              <a:cs typeface="Lucida Sans"/>
            </a:endParaRPr>
          </a:p>
        </p:txBody>
      </p:sp>
      <p:sp>
        <p:nvSpPr>
          <p:cNvPr id="7" name="TextBox 6">
            <a:extLst>
              <a:ext uri="{FF2B5EF4-FFF2-40B4-BE49-F238E27FC236}">
                <a16:creationId xmlns:a16="http://schemas.microsoft.com/office/drawing/2014/main" id="{27254288-5D2E-47DA-B621-F525E457025F}"/>
              </a:ext>
            </a:extLst>
          </p:cNvPr>
          <p:cNvSpPr txBox="1"/>
          <p:nvPr/>
        </p:nvSpPr>
        <p:spPr>
          <a:xfrm>
            <a:off x="762000" y="2888159"/>
            <a:ext cx="8656024" cy="769441"/>
          </a:xfrm>
          <a:prstGeom prst="rect">
            <a:avLst/>
          </a:prstGeom>
          <a:noFill/>
          <a:ln w="76200">
            <a:solidFill>
              <a:schemeClr val="tx1"/>
            </a:solidFill>
          </a:ln>
        </p:spPr>
        <p:txBody>
          <a:bodyPr wrap="none" rtlCol="0">
            <a:spAutoFit/>
          </a:bodyPr>
          <a:lstStyle/>
          <a:p>
            <a:r>
              <a:rPr lang="en-US" sz="4400" dirty="0">
                <a:latin typeface="Garamond" panose="02020404030301010803" pitchFamily="18" charset="0"/>
              </a:rPr>
              <a:t>Locating Relevant Secondary Sources</a:t>
            </a:r>
          </a:p>
        </p:txBody>
      </p:sp>
    </p:spTree>
    <p:extLst>
      <p:ext uri="{BB962C8B-B14F-4D97-AF65-F5344CB8AC3E}">
        <p14:creationId xmlns:p14="http://schemas.microsoft.com/office/powerpoint/2010/main" val="136841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635EEE9-9C74-4E32-B0FC-5C7A29ADCBEF}"/>
              </a:ext>
            </a:extLst>
          </p:cNvPr>
          <p:cNvSpPr/>
          <p:nvPr/>
        </p:nvSpPr>
        <p:spPr>
          <a:xfrm>
            <a:off x="1202147" y="1408921"/>
            <a:ext cx="3674653" cy="2248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Westlaw </a:t>
            </a:r>
          </a:p>
          <a:p>
            <a:pPr algn="ctr"/>
            <a:r>
              <a:rPr lang="en-US" sz="1440" dirty="0"/>
              <a:t>Step 4</a:t>
            </a:r>
          </a:p>
          <a:p>
            <a:pPr algn="ctr"/>
            <a:r>
              <a:rPr lang="en-US" sz="1440" dirty="0"/>
              <a:t>To locate a </a:t>
            </a:r>
            <a:r>
              <a:rPr lang="en-US" sz="1440" dirty="0">
                <a:ln w="0"/>
                <a:solidFill>
                  <a:schemeClr val="tx1"/>
                </a:solidFill>
                <a:effectLst>
                  <a:outerShdw blurRad="38100" dist="19050" dir="2700000" algn="tl" rotWithShape="0">
                    <a:schemeClr val="dk1">
                      <a:alpha val="40000"/>
                    </a:schemeClr>
                  </a:outerShdw>
                </a:effectLst>
              </a:rPr>
              <a:t>treatise</a:t>
            </a:r>
            <a:r>
              <a:rPr lang="en-US" sz="1440" dirty="0"/>
              <a:t> – run a search for the area of law (torts/copyright/federal practice, etc.)</a:t>
            </a:r>
          </a:p>
        </p:txBody>
      </p:sp>
      <p:sp>
        <p:nvSpPr>
          <p:cNvPr id="5" name="Arrow: Right 4">
            <a:extLst>
              <a:ext uri="{FF2B5EF4-FFF2-40B4-BE49-F238E27FC236}">
                <a16:creationId xmlns:a16="http://schemas.microsoft.com/office/drawing/2014/main" id="{4B0EA606-77ED-441D-83E0-F32C0D7D88DE}"/>
              </a:ext>
            </a:extLst>
          </p:cNvPr>
          <p:cNvSpPr/>
          <p:nvPr/>
        </p:nvSpPr>
        <p:spPr>
          <a:xfrm>
            <a:off x="5122080" y="2339407"/>
            <a:ext cx="614588" cy="387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7" name="Oval 6">
            <a:extLst>
              <a:ext uri="{FF2B5EF4-FFF2-40B4-BE49-F238E27FC236}">
                <a16:creationId xmlns:a16="http://schemas.microsoft.com/office/drawing/2014/main" id="{FF4489D7-D0AC-44BC-9E01-396A4E45F28C}"/>
              </a:ext>
            </a:extLst>
          </p:cNvPr>
          <p:cNvSpPr/>
          <p:nvPr/>
        </p:nvSpPr>
        <p:spPr>
          <a:xfrm>
            <a:off x="5981947" y="1539873"/>
            <a:ext cx="2893185" cy="2128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Step 5</a:t>
            </a:r>
          </a:p>
          <a:p>
            <a:pPr algn="ctr"/>
            <a:r>
              <a:rPr lang="en-US" sz="1440" dirty="0"/>
              <a:t>Once the relevant source located, run your query using the legal issues &amp; concepts identified while planning your search</a:t>
            </a:r>
          </a:p>
          <a:p>
            <a:pPr algn="ctr"/>
            <a:endParaRPr lang="en-US" sz="1440" dirty="0"/>
          </a:p>
          <a:p>
            <a:pPr algn="ctr"/>
            <a:endParaRPr lang="en-US" sz="1440" dirty="0"/>
          </a:p>
        </p:txBody>
      </p:sp>
      <p:sp>
        <p:nvSpPr>
          <p:cNvPr id="8" name="Rectangle 7">
            <a:extLst>
              <a:ext uri="{FF2B5EF4-FFF2-40B4-BE49-F238E27FC236}">
                <a16:creationId xmlns:a16="http://schemas.microsoft.com/office/drawing/2014/main" id="{DA5A0B4C-6FB2-4EE1-9018-23E324B020E0}"/>
              </a:ext>
            </a:extLst>
          </p:cNvPr>
          <p:cNvSpPr/>
          <p:nvPr/>
        </p:nvSpPr>
        <p:spPr>
          <a:xfrm>
            <a:off x="1499616" y="4181856"/>
            <a:ext cx="3072384" cy="1609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Lexis </a:t>
            </a:r>
          </a:p>
          <a:p>
            <a:pPr algn="ctr"/>
            <a:r>
              <a:rPr lang="en-US" sz="1440" dirty="0"/>
              <a:t>Step 3 </a:t>
            </a:r>
          </a:p>
          <a:p>
            <a:pPr algn="ctr"/>
            <a:r>
              <a:rPr lang="en-US" sz="1440" dirty="0"/>
              <a:t>Click on the area of law and scroll through the list of sources to locate a </a:t>
            </a:r>
            <a:r>
              <a:rPr lang="en-US" sz="1440" dirty="0">
                <a:ln w="0"/>
                <a:solidFill>
                  <a:schemeClr val="tx1"/>
                </a:solidFill>
                <a:effectLst>
                  <a:outerShdw blurRad="38100" dist="19050" dir="2700000" algn="tl" rotWithShape="0">
                    <a:schemeClr val="dk1">
                      <a:alpha val="40000"/>
                    </a:schemeClr>
                  </a:outerShdw>
                </a:effectLst>
              </a:rPr>
              <a:t>treatise </a:t>
            </a:r>
            <a:r>
              <a:rPr lang="en-US" sz="1440" dirty="0"/>
              <a:t>on the relevant topic (torts/copyright/federal practice, etc.)</a:t>
            </a:r>
          </a:p>
          <a:p>
            <a:pPr algn="ctr"/>
            <a:endParaRPr lang="en-US" sz="1440" dirty="0"/>
          </a:p>
        </p:txBody>
      </p:sp>
      <p:sp>
        <p:nvSpPr>
          <p:cNvPr id="9" name="Arrow: Right 8">
            <a:extLst>
              <a:ext uri="{FF2B5EF4-FFF2-40B4-BE49-F238E27FC236}">
                <a16:creationId xmlns:a16="http://schemas.microsoft.com/office/drawing/2014/main" id="{00810B40-1EB0-495E-BD57-22FB1EE09CD9}"/>
              </a:ext>
            </a:extLst>
          </p:cNvPr>
          <p:cNvSpPr/>
          <p:nvPr/>
        </p:nvSpPr>
        <p:spPr>
          <a:xfrm>
            <a:off x="4975776" y="4655887"/>
            <a:ext cx="614588" cy="387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10" name="Rectangle 9">
            <a:extLst>
              <a:ext uri="{FF2B5EF4-FFF2-40B4-BE49-F238E27FC236}">
                <a16:creationId xmlns:a16="http://schemas.microsoft.com/office/drawing/2014/main" id="{3961C4F5-E3CA-4D82-B7C2-69C395BD2215}"/>
              </a:ext>
            </a:extLst>
          </p:cNvPr>
          <p:cNvSpPr/>
          <p:nvPr/>
        </p:nvSpPr>
        <p:spPr>
          <a:xfrm>
            <a:off x="5827776" y="4181857"/>
            <a:ext cx="2682240" cy="1531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Step 5</a:t>
            </a:r>
          </a:p>
          <a:p>
            <a:pPr algn="ctr"/>
            <a:r>
              <a:rPr lang="en-US" sz="1440" dirty="0"/>
              <a:t>Once the relevant source located, run your query using the legal issues &amp; concepts identified while planning your search</a:t>
            </a:r>
          </a:p>
          <a:p>
            <a:pPr algn="ctr"/>
            <a:r>
              <a:rPr lang="en-US" sz="1440" dirty="0"/>
              <a:t> </a:t>
            </a:r>
          </a:p>
        </p:txBody>
      </p:sp>
      <p:sp>
        <p:nvSpPr>
          <p:cNvPr id="11" name="object 3">
            <a:extLst>
              <a:ext uri="{FF2B5EF4-FFF2-40B4-BE49-F238E27FC236}">
                <a16:creationId xmlns:a16="http://schemas.microsoft.com/office/drawing/2014/main" id="{6AF2ECE9-C432-4E5A-9A13-3066545CA979}"/>
              </a:ext>
            </a:extLst>
          </p:cNvPr>
          <p:cNvSpPr txBox="1">
            <a:spLocks noGrp="1"/>
          </p:cNvSpPr>
          <p:nvPr>
            <p:ph type="title"/>
          </p:nvPr>
        </p:nvSpPr>
        <p:spPr>
          <a:xfrm>
            <a:off x="381000" y="100229"/>
            <a:ext cx="8991600" cy="1308692"/>
          </a:xfrm>
          <a:prstGeom prst="rect">
            <a:avLst/>
          </a:prstGeom>
        </p:spPr>
        <p:txBody>
          <a:bodyPr vert="horz" wrap="square" lIns="0" tIns="15875" rIns="0" bIns="0" rtlCol="0">
            <a:spAutoFit/>
          </a:bodyPr>
          <a:lstStyle/>
          <a:p>
            <a:r>
              <a:rPr lang="en-US" dirty="0">
                <a:latin typeface="Garamond" panose="02020404030301010803" pitchFamily="18" charset="0"/>
              </a:rPr>
              <a:t>Locating Relevant Secondary Sources on Westlaw/Lexis</a:t>
            </a:r>
          </a:p>
        </p:txBody>
      </p:sp>
      <p:pic>
        <p:nvPicPr>
          <p:cNvPr id="12" name="Picture 11">
            <a:extLst>
              <a:ext uri="{FF2B5EF4-FFF2-40B4-BE49-F238E27FC236}">
                <a16:creationId xmlns:a16="http://schemas.microsoft.com/office/drawing/2014/main" id="{54B299E4-4729-4E66-95C1-F2F243396CE3}"/>
              </a:ext>
            </a:extLst>
          </p:cNvPr>
          <p:cNvPicPr>
            <a:picLocks noChangeAspect="1"/>
          </p:cNvPicPr>
          <p:nvPr/>
        </p:nvPicPr>
        <p:blipFill>
          <a:blip r:embed="rId2"/>
          <a:stretch>
            <a:fillRect/>
          </a:stretch>
        </p:blipFill>
        <p:spPr>
          <a:xfrm>
            <a:off x="8006376" y="5618240"/>
            <a:ext cx="1737511" cy="1646063"/>
          </a:xfrm>
          <a:prstGeom prst="rect">
            <a:avLst/>
          </a:prstGeom>
        </p:spPr>
      </p:pic>
    </p:spTree>
    <p:extLst>
      <p:ext uri="{BB962C8B-B14F-4D97-AF65-F5344CB8AC3E}">
        <p14:creationId xmlns:p14="http://schemas.microsoft.com/office/powerpoint/2010/main" val="62053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6" name="object 3">
            <a:extLst>
              <a:ext uri="{FF2B5EF4-FFF2-40B4-BE49-F238E27FC236}">
                <a16:creationId xmlns:a16="http://schemas.microsoft.com/office/drawing/2014/main" id="{E444EAE8-0771-4670-83D3-4EBBE4CE6327}"/>
              </a:ext>
            </a:extLst>
          </p:cNvPr>
          <p:cNvSpPr txBox="1">
            <a:spLocks/>
          </p:cNvSpPr>
          <p:nvPr/>
        </p:nvSpPr>
        <p:spPr>
          <a:xfrm>
            <a:off x="1524000" y="762000"/>
            <a:ext cx="4419598" cy="1031693"/>
          </a:xfrm>
          <a:prstGeom prst="rect">
            <a:avLst/>
          </a:prstGeom>
        </p:spPr>
        <p:txBody>
          <a:bodyPr vert="horz" wrap="square" lIns="0" tIns="15875" rIns="0" bIns="0" rtlCol="0">
            <a:spAutoFit/>
          </a:bodyPr>
          <a:lstStyle>
            <a:lvl1pPr>
              <a:defRPr sz="4200" b="1" i="0">
                <a:solidFill>
                  <a:srgbClr val="212121"/>
                </a:solidFill>
                <a:latin typeface="Arial"/>
                <a:ea typeface="+mj-ea"/>
                <a:cs typeface="Arial"/>
              </a:defRPr>
            </a:lvl1pPr>
          </a:lstStyle>
          <a:p>
            <a:pPr marL="12700">
              <a:spcBef>
                <a:spcPts val="125"/>
              </a:spcBef>
            </a:pPr>
            <a:r>
              <a:rPr lang="en-US" sz="6600" kern="0" dirty="0">
                <a:latin typeface="Garamond" panose="02020404030301010803" pitchFamily="18" charset="0"/>
                <a:cs typeface="Lucida Sans"/>
              </a:rPr>
              <a:t>Agenda</a:t>
            </a:r>
            <a:endParaRPr lang="en-US" sz="4800" kern="0" dirty="0">
              <a:latin typeface="Garamond" panose="02020404030301010803" pitchFamily="18" charset="0"/>
              <a:cs typeface="Lucida Sans"/>
            </a:endParaRPr>
          </a:p>
        </p:txBody>
      </p:sp>
      <p:sp>
        <p:nvSpPr>
          <p:cNvPr id="7" name="TextBox 6">
            <a:extLst>
              <a:ext uri="{FF2B5EF4-FFF2-40B4-BE49-F238E27FC236}">
                <a16:creationId xmlns:a16="http://schemas.microsoft.com/office/drawing/2014/main" id="{27254288-5D2E-47DA-B621-F525E457025F}"/>
              </a:ext>
            </a:extLst>
          </p:cNvPr>
          <p:cNvSpPr txBox="1"/>
          <p:nvPr/>
        </p:nvSpPr>
        <p:spPr>
          <a:xfrm>
            <a:off x="762000" y="2888159"/>
            <a:ext cx="8627618" cy="769441"/>
          </a:xfrm>
          <a:prstGeom prst="rect">
            <a:avLst/>
          </a:prstGeom>
          <a:noFill/>
          <a:ln w="76200">
            <a:solidFill>
              <a:schemeClr val="tx1"/>
            </a:solidFill>
          </a:ln>
        </p:spPr>
        <p:txBody>
          <a:bodyPr wrap="none" rtlCol="0">
            <a:spAutoFit/>
          </a:bodyPr>
          <a:lstStyle/>
          <a:p>
            <a:r>
              <a:rPr lang="en-US" sz="4400" dirty="0">
                <a:latin typeface="Garamond" panose="02020404030301010803" pitchFamily="18" charset="0"/>
              </a:rPr>
              <a:t>Treatises: When to Use Them &amp; Why?</a:t>
            </a:r>
          </a:p>
        </p:txBody>
      </p:sp>
    </p:spTree>
    <p:extLst>
      <p:ext uri="{BB962C8B-B14F-4D97-AF65-F5344CB8AC3E}">
        <p14:creationId xmlns:p14="http://schemas.microsoft.com/office/powerpoint/2010/main" val="217261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8A7E87-99E4-4B57-9C06-8A3AE49D49A6}"/>
              </a:ext>
            </a:extLst>
          </p:cNvPr>
          <p:cNvSpPr txBox="1"/>
          <p:nvPr/>
        </p:nvSpPr>
        <p:spPr>
          <a:xfrm>
            <a:off x="990600" y="1683329"/>
            <a:ext cx="7315200" cy="5262979"/>
          </a:xfrm>
          <a:prstGeom prst="rect">
            <a:avLst/>
          </a:prstGeom>
          <a:noFill/>
          <a:ln w="76200">
            <a:solidFill>
              <a:schemeClr val="tx1"/>
            </a:solidFill>
          </a:ln>
        </p:spPr>
        <p:txBody>
          <a:bodyPr wrap="square" rtlCol="0">
            <a:spAutoFit/>
          </a:bodyPr>
          <a:lstStyle/>
          <a:p>
            <a:pPr marL="285750" indent="-285750">
              <a:buFont typeface="Arial" panose="020B0604020202020204" pitchFamily="34" charset="0"/>
              <a:buChar char="•"/>
            </a:pPr>
            <a:endParaRPr lang="en-US" b="1" dirty="0"/>
          </a:p>
          <a:p>
            <a:pPr fontAlgn="t"/>
            <a:r>
              <a:rPr lang="en-US" sz="2000" b="1" dirty="0">
                <a:latin typeface="Garamond" panose="02020404030301010803" pitchFamily="18" charset="0"/>
              </a:rPr>
              <a:t>What is a Treatise?</a:t>
            </a:r>
          </a:p>
          <a:p>
            <a:pPr fontAlgn="t"/>
            <a:r>
              <a:rPr lang="en-US" sz="2000" dirty="0">
                <a:latin typeface="Garamond" panose="02020404030301010803" pitchFamily="18" charset="0"/>
              </a:rPr>
              <a:t>A treatise focuses on a single area of law and is written by experts in that area. Treatises range from broad, multi-volume sets to narrowly focused one-volume titles.  </a:t>
            </a:r>
          </a:p>
          <a:p>
            <a:pPr fontAlgn="t"/>
            <a:r>
              <a:rPr lang="en-US" sz="2000" b="1" dirty="0">
                <a:latin typeface="Garamond" panose="02020404030301010803" pitchFamily="18" charset="0"/>
              </a:rPr>
              <a:t>Why Use a Treatise?</a:t>
            </a:r>
          </a:p>
          <a:p>
            <a:pPr fontAlgn="t"/>
            <a:r>
              <a:rPr lang="en-US" sz="2000" dirty="0">
                <a:latin typeface="Garamond" panose="02020404030301010803" pitchFamily="18" charset="0"/>
              </a:rPr>
              <a:t>Practitioners rely heavily on treatises for the detailed coverage and practical tips they contain. The content varies tremendously, but you can usually find thorough explanations of the law at issue along with citations to relevant cases, statutes, regulations, and other secondary sources. Some treatises also contain the full text of these materials in appendices.</a:t>
            </a:r>
          </a:p>
          <a:p>
            <a:pPr fontAlgn="t"/>
            <a:r>
              <a:rPr lang="en-US" sz="2000" b="1" dirty="0">
                <a:latin typeface="Garamond" panose="02020404030301010803" pitchFamily="18" charset="0"/>
              </a:rPr>
              <a:t>Finding Treatises</a:t>
            </a:r>
          </a:p>
          <a:p>
            <a:pPr fontAlgn="t"/>
            <a:r>
              <a:rPr lang="en-US" sz="2000" dirty="0">
                <a:latin typeface="Garamond" panose="02020404030301010803" pitchFamily="18" charset="0"/>
              </a:rPr>
              <a:t>You can locate relevant treatises by legal subject area using a </a:t>
            </a:r>
            <a:r>
              <a:rPr lang="en-US" sz="2000" b="1" dirty="0">
                <a:latin typeface="Garamond" panose="02020404030301010803" pitchFamily="18" charset="0"/>
                <a:hlinkClick r:id="rId2"/>
              </a:rPr>
              <a:t>Treatise Finders</a:t>
            </a:r>
            <a:r>
              <a:rPr lang="en-US" sz="2000" dirty="0">
                <a:latin typeface="Garamond" panose="02020404030301010803" pitchFamily="18" charset="0"/>
              </a:rPr>
              <a:t> guide or by keyword searching in the DCLI- </a:t>
            </a:r>
            <a:r>
              <a:rPr lang="en-US" sz="2000" b="1" dirty="0">
                <a:latin typeface="Garamond" panose="02020404030301010803" pitchFamily="18" charset="0"/>
                <a:hlinkClick r:id="rId3"/>
              </a:rPr>
              <a:t>Law Library's catalog</a:t>
            </a:r>
            <a:r>
              <a:rPr lang="en-US" sz="2000" dirty="0">
                <a:latin typeface="Garamond" panose="02020404030301010803" pitchFamily="18" charset="0"/>
              </a:rPr>
              <a:t>.</a:t>
            </a:r>
          </a:p>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A9A75F8C-07F1-40C2-90A4-A9803082ED49}"/>
              </a:ext>
            </a:extLst>
          </p:cNvPr>
          <p:cNvSpPr>
            <a:spLocks noGrp="1"/>
          </p:cNvSpPr>
          <p:nvPr>
            <p:ph type="title"/>
          </p:nvPr>
        </p:nvSpPr>
        <p:spPr>
          <a:xfrm>
            <a:off x="762000" y="685800"/>
            <a:ext cx="8686800" cy="1231106"/>
          </a:xfrm>
        </p:spPr>
        <p:txBody>
          <a:bodyPr/>
          <a:lstStyle/>
          <a:p>
            <a:r>
              <a:rPr lang="en-US" sz="4000" dirty="0">
                <a:latin typeface="Garamond" panose="02020404030301010803" pitchFamily="18" charset="0"/>
              </a:rPr>
              <a:t>Treatises: When to Use Them &amp; Why?</a:t>
            </a:r>
          </a:p>
        </p:txBody>
      </p:sp>
      <p:pic>
        <p:nvPicPr>
          <p:cNvPr id="6" name="Picture 5">
            <a:extLst>
              <a:ext uri="{FF2B5EF4-FFF2-40B4-BE49-F238E27FC236}">
                <a16:creationId xmlns:a16="http://schemas.microsoft.com/office/drawing/2014/main" id="{BBDD85B6-2DF6-4E27-A7D8-C881FAB36DFF}"/>
              </a:ext>
            </a:extLst>
          </p:cNvPr>
          <p:cNvPicPr>
            <a:picLocks noChangeAspect="1"/>
          </p:cNvPicPr>
          <p:nvPr/>
        </p:nvPicPr>
        <p:blipFill>
          <a:blip r:embed="rId4"/>
          <a:stretch>
            <a:fillRect/>
          </a:stretch>
        </p:blipFill>
        <p:spPr>
          <a:xfrm>
            <a:off x="7894244" y="5562600"/>
            <a:ext cx="1737511" cy="1646063"/>
          </a:xfrm>
          <a:prstGeom prst="rect">
            <a:avLst/>
          </a:prstGeom>
        </p:spPr>
      </p:pic>
    </p:spTree>
    <p:extLst>
      <p:ext uri="{BB962C8B-B14F-4D97-AF65-F5344CB8AC3E}">
        <p14:creationId xmlns:p14="http://schemas.microsoft.com/office/powerpoint/2010/main" val="178622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635968" y="1225507"/>
            <a:ext cx="7848600" cy="6247864"/>
          </a:xfrm>
          <a:prstGeom prst="rect">
            <a:avLst/>
          </a:prstGeom>
          <a:noFill/>
        </p:spPr>
        <p:txBody>
          <a:bodyPr wrap="square" rtlCol="0">
            <a:spAutoFit/>
          </a:bodyPr>
          <a:lstStyle/>
          <a:p>
            <a:r>
              <a:rPr lang="en-US" sz="2800" dirty="0">
                <a:latin typeface="Garamond" panose="02020404030301010803" pitchFamily="18" charset="0"/>
              </a:rPr>
              <a:t>Let’s say that you work at the Duquesne Popcorn Factory and need to find whether your popcorn </a:t>
            </a:r>
            <a:r>
              <a:rPr lang="en-US" sz="2800" dirty="0">
                <a:highlight>
                  <a:srgbClr val="FFFF00"/>
                </a:highlight>
                <a:latin typeface="Garamond" panose="02020404030301010803" pitchFamily="18" charset="0"/>
              </a:rPr>
              <a:t>promotion logo </a:t>
            </a:r>
            <a:r>
              <a:rPr lang="en-US" sz="2800" dirty="0">
                <a:latin typeface="Garamond" panose="02020404030301010803" pitchFamily="18" charset="0"/>
              </a:rPr>
              <a:t>is </a:t>
            </a:r>
            <a:r>
              <a:rPr lang="en-US" sz="2800" dirty="0">
                <a:highlight>
                  <a:srgbClr val="FFFF00"/>
                </a:highlight>
                <a:latin typeface="Garamond" panose="02020404030301010803" pitchFamily="18" charset="0"/>
              </a:rPr>
              <a:t>protected</a:t>
            </a:r>
            <a:r>
              <a:rPr lang="en-US" sz="2800" dirty="0">
                <a:latin typeface="Garamond" panose="02020404030301010803" pitchFamily="18" charset="0"/>
              </a:rPr>
              <a:t> under </a:t>
            </a:r>
            <a:r>
              <a:rPr lang="en-US" sz="2800" dirty="0">
                <a:highlight>
                  <a:srgbClr val="FFFF00"/>
                </a:highlight>
                <a:latin typeface="Garamond" panose="02020404030301010803" pitchFamily="18" charset="0"/>
              </a:rPr>
              <a:t>federal law. </a:t>
            </a:r>
          </a:p>
          <a:p>
            <a:endParaRPr lang="en-US" sz="2800" dirty="0">
              <a:latin typeface="Garamond" panose="02020404030301010803" pitchFamily="18" charset="0"/>
            </a:endParaRPr>
          </a:p>
          <a:p>
            <a:endParaRPr lang="en-US" sz="2800" dirty="0">
              <a:latin typeface="Garamond" panose="02020404030301010803" pitchFamily="18" charset="0"/>
            </a:endParaRPr>
          </a:p>
          <a:p>
            <a:pPr marL="742950" lvl="1" indent="-285750">
              <a:buFont typeface="Wingdings" panose="05000000000000000000" pitchFamily="2" charset="2"/>
              <a:buChar char="Ø"/>
            </a:pPr>
            <a:r>
              <a:rPr lang="en-US" sz="2800" b="1" dirty="0">
                <a:latin typeface="Garamond" panose="02020404030301010803" pitchFamily="18" charset="0"/>
              </a:rPr>
              <a:t>Plan:</a:t>
            </a:r>
          </a:p>
          <a:p>
            <a:pPr marL="1200150" lvl="2" indent="-285750">
              <a:buFont typeface="Arial" panose="020B0604020202020204" pitchFamily="34" charset="0"/>
              <a:buChar char="•"/>
            </a:pPr>
            <a:r>
              <a:rPr lang="en-US" sz="2800" dirty="0">
                <a:latin typeface="Garamond" panose="02020404030301010803" pitchFamily="18" charset="0"/>
              </a:rPr>
              <a:t>Find a relevant secondary source</a:t>
            </a:r>
          </a:p>
          <a:p>
            <a:pPr marL="1657350" lvl="3" indent="-285750">
              <a:buFont typeface="Arial" panose="020B0604020202020204" pitchFamily="34" charset="0"/>
              <a:buChar char="•"/>
            </a:pPr>
            <a:r>
              <a:rPr lang="en-US" sz="2800" dirty="0">
                <a:latin typeface="Garamond" panose="02020404030301010803" pitchFamily="18" charset="0"/>
              </a:rPr>
              <a:t>What area of law? </a:t>
            </a:r>
          </a:p>
          <a:p>
            <a:pPr marL="2114550" lvl="4" indent="-285750">
              <a:buFont typeface="Arial" panose="020B0604020202020204" pitchFamily="34" charset="0"/>
              <a:buChar char="•"/>
            </a:pPr>
            <a:r>
              <a:rPr lang="en-US" sz="2800" dirty="0">
                <a:latin typeface="Garamond" panose="02020404030301010803" pitchFamily="18" charset="0"/>
              </a:rPr>
              <a:t>If in doubt how would you determine it?</a:t>
            </a:r>
          </a:p>
          <a:p>
            <a:pPr marL="1657350" lvl="3" indent="-285750">
              <a:buFont typeface="Arial" panose="020B0604020202020204" pitchFamily="34" charset="0"/>
              <a:buChar char="•"/>
            </a:pPr>
            <a:r>
              <a:rPr lang="en-US" sz="2800" dirty="0">
                <a:latin typeface="Garamond" panose="02020404030301010803" pitchFamily="18" charset="0"/>
              </a:rPr>
              <a:t>What treatise?</a:t>
            </a:r>
          </a:p>
          <a:p>
            <a:pPr marL="2114550" lvl="4" indent="-285750">
              <a:buFont typeface="Arial" panose="020B0604020202020204" pitchFamily="34" charset="0"/>
              <a:buChar char="•"/>
            </a:pPr>
            <a:r>
              <a:rPr lang="en-US" sz="2800" dirty="0">
                <a:latin typeface="Garamond" panose="02020404030301010803" pitchFamily="18" charset="0"/>
              </a:rPr>
              <a:t>Depends on the platform you use: Lexis/Westlaw</a:t>
            </a:r>
          </a:p>
          <a:p>
            <a:pPr marL="2114550" lvl="4"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BEF10FB6-9F2D-4DCF-8501-A47AC232C1CD}"/>
              </a:ext>
            </a:extLst>
          </p:cNvPr>
          <p:cNvPicPr>
            <a:picLocks noChangeAspect="1"/>
          </p:cNvPicPr>
          <p:nvPr/>
        </p:nvPicPr>
        <p:blipFill>
          <a:blip r:embed="rId3"/>
          <a:stretch>
            <a:fillRect/>
          </a:stretch>
        </p:blipFill>
        <p:spPr>
          <a:xfrm>
            <a:off x="7280257" y="2085975"/>
            <a:ext cx="2408621" cy="1571625"/>
          </a:xfrm>
          <a:prstGeom prst="rect">
            <a:avLst/>
          </a:prstGeom>
        </p:spPr>
      </p:pic>
      <p:sp>
        <p:nvSpPr>
          <p:cNvPr id="6" name="Title 3">
            <a:extLst>
              <a:ext uri="{FF2B5EF4-FFF2-40B4-BE49-F238E27FC236}">
                <a16:creationId xmlns:a16="http://schemas.microsoft.com/office/drawing/2014/main" id="{65DE0D38-E7E6-49E2-A113-0531CB443CA7}"/>
              </a:ext>
            </a:extLst>
          </p:cNvPr>
          <p:cNvSpPr txBox="1">
            <a:spLocks/>
          </p:cNvSpPr>
          <p:nvPr/>
        </p:nvSpPr>
        <p:spPr>
          <a:xfrm>
            <a:off x="418800" y="304800"/>
            <a:ext cx="8686800" cy="1231106"/>
          </a:xfrm>
          <a:prstGeom prst="rect">
            <a:avLst/>
          </a:prstGeom>
        </p:spPr>
        <p:txBody>
          <a:bodyPr wrap="square" lIns="0" tIns="0" rIns="0" bIns="0">
            <a:spAutoFit/>
          </a:bodyPr>
          <a:lstStyle>
            <a:lvl1pPr>
              <a:defRPr sz="4200" b="1" i="0">
                <a:solidFill>
                  <a:srgbClr val="212121"/>
                </a:solidFill>
                <a:latin typeface="Arial"/>
                <a:ea typeface="+mj-ea"/>
                <a:cs typeface="Arial"/>
              </a:defRPr>
            </a:lvl1pPr>
          </a:lstStyle>
          <a:p>
            <a:r>
              <a:rPr lang="en-US" sz="4000" kern="0" dirty="0">
                <a:latin typeface="Garamond" panose="02020404030301010803" pitchFamily="18" charset="0"/>
              </a:rPr>
              <a:t>Treatises: When to Use Them &amp; Why?</a:t>
            </a:r>
          </a:p>
        </p:txBody>
      </p:sp>
    </p:spTree>
    <p:extLst>
      <p:ext uri="{BB962C8B-B14F-4D97-AF65-F5344CB8AC3E}">
        <p14:creationId xmlns:p14="http://schemas.microsoft.com/office/powerpoint/2010/main" val="4288620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503</TotalTime>
  <Words>781</Words>
  <Application>Microsoft Office PowerPoint</Application>
  <PresentationFormat>Custom</PresentationFormat>
  <Paragraphs>111</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Black</vt:lpstr>
      <vt:lpstr>Calibri</vt:lpstr>
      <vt:lpstr>Garamond</vt:lpstr>
      <vt:lpstr>Lucida Sans</vt:lpstr>
      <vt:lpstr>Times New Roman</vt:lpstr>
      <vt:lpstr>Wingdings</vt:lpstr>
      <vt:lpstr>Office Theme</vt:lpstr>
      <vt:lpstr>PowerPoint Presentation</vt:lpstr>
      <vt:lpstr>Agenda</vt:lpstr>
      <vt:lpstr>PowerPoint Presentation</vt:lpstr>
      <vt:lpstr>PowerPoint Presentation</vt:lpstr>
      <vt:lpstr>PowerPoint Presentation</vt:lpstr>
      <vt:lpstr>Locating Relevant Secondary Sources on Westlaw/Lexis</vt:lpstr>
      <vt:lpstr>PowerPoint Presentation</vt:lpstr>
      <vt:lpstr>Treatises: When to Use Them &amp; Why?</vt:lpstr>
      <vt:lpstr>PowerPoint Presentation</vt:lpstr>
      <vt:lpstr>More ways to locate &amp; access e-Treatises</vt:lpstr>
      <vt:lpstr>Treatises vs. Practitioners’ Resources </vt:lpstr>
      <vt:lpstr>Treatises vs. Practitioners’ Resources </vt:lpstr>
      <vt:lpstr>PowerPoint Presentation</vt:lpstr>
      <vt:lpstr>Law Review Articles: When to Use Them &amp; Why </vt:lpstr>
      <vt:lpstr>PowerPoint Presentation</vt:lpstr>
      <vt:lpstr>Suggestions &amp; Questions?   DCLI@duq.edu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Garden Photo Plants Product Presentation</dc:title>
  <dc:creator>Amy L</dc:creator>
  <cp:keywords>DAFXSTH3_uY,BAEiOlhPu6s</cp:keywords>
  <cp:lastModifiedBy>Dana Neacsu</cp:lastModifiedBy>
  <cp:revision>49</cp:revision>
  <dcterms:created xsi:type="dcterms:W3CDTF">2023-01-10T17:38:56Z</dcterms:created>
  <dcterms:modified xsi:type="dcterms:W3CDTF">2023-05-17T18:05:28Z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2023-01-10T00:00:00Z</vt:filetime>
  </property>
  <property fmtid="{D5CDD505-2E9C-101B-9397-08002B2CF9AE}" pid="3" name="Creator">
    <vt:lpwstr>Canva</vt:lpwstr>
  </property>
  <property fmtid="{D5CDD505-2E9C-101B-9397-08002B2CF9AE}" pid="4" name="LastSaved">
    <vt:filetime>2023-01-10T00:00:00Z</vt:filetime>
  </property>
</Properties>
</file>