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7" r:id="rId2"/>
    <p:sldId id="260" r:id="rId3"/>
    <p:sldId id="285" r:id="rId4"/>
    <p:sldId id="256" r:id="rId5"/>
    <p:sldId id="286" r:id="rId6"/>
    <p:sldId id="280" r:id="rId7"/>
    <p:sldId id="287" r:id="rId8"/>
    <p:sldId id="276" r:id="rId9"/>
    <p:sldId id="281" r:id="rId10"/>
    <p:sldId id="258" r:id="rId11"/>
    <p:sldId id="283" r:id="rId12"/>
    <p:sldId id="278" r:id="rId13"/>
    <p:sldId id="288" r:id="rId14"/>
    <p:sldId id="289" r:id="rId15"/>
    <p:sldId id="284" r:id="rId16"/>
    <p:sldId id="279" r:id="rId17"/>
    <p:sldId id="275" r:id="rId18"/>
  </p:sldIdLst>
  <p:sldSz cx="9753600" cy="7315200"/>
  <p:notesSz cx="97536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4660"/>
  </p:normalViewPr>
  <p:slideViewPr>
    <p:cSldViewPr>
      <p:cViewPr varScale="1">
        <p:scale>
          <a:sx n="102" d="100"/>
          <a:sy n="102" d="100"/>
        </p:scale>
        <p:origin x="164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5925" cy="366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24500" y="0"/>
            <a:ext cx="4227513" cy="366713"/>
          </a:xfrm>
          <a:prstGeom prst="rect">
            <a:avLst/>
          </a:prstGeom>
        </p:spPr>
        <p:txBody>
          <a:bodyPr vert="horz" lIns="91440" tIns="45720" rIns="91440" bIns="45720" rtlCol="0"/>
          <a:lstStyle>
            <a:lvl1pPr algn="r">
              <a:defRPr sz="1200"/>
            </a:lvl1pPr>
          </a:lstStyle>
          <a:p>
            <a:fld id="{F063AC70-E518-4B2C-ADF4-CABAC66CA6AF}" type="datetimeFigureOut">
              <a:rPr lang="en-US" smtClean="0"/>
              <a:t>5/11/2023</a:t>
            </a:fld>
            <a:endParaRPr lang="en-US"/>
          </a:p>
        </p:txBody>
      </p:sp>
      <p:sp>
        <p:nvSpPr>
          <p:cNvPr id="4" name="Slide Image Placeholder 3"/>
          <p:cNvSpPr>
            <a:spLocks noGrp="1" noRot="1" noChangeAspect="1"/>
          </p:cNvSpPr>
          <p:nvPr>
            <p:ph type="sldImg" idx="2"/>
          </p:nvPr>
        </p:nvSpPr>
        <p:spPr>
          <a:xfrm>
            <a:off x="3230563" y="914400"/>
            <a:ext cx="3292475"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74725" y="3521075"/>
            <a:ext cx="7804150" cy="28797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488"/>
            <a:ext cx="4225925" cy="366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24500" y="6948488"/>
            <a:ext cx="4227513" cy="366712"/>
          </a:xfrm>
          <a:prstGeom prst="rect">
            <a:avLst/>
          </a:prstGeom>
        </p:spPr>
        <p:txBody>
          <a:bodyPr vert="horz" lIns="91440" tIns="45720" rIns="91440" bIns="45720" rtlCol="0" anchor="b"/>
          <a:lstStyle>
            <a:lvl1pPr algn="r">
              <a:defRPr sz="1200"/>
            </a:lvl1pPr>
          </a:lstStyle>
          <a:p>
            <a:fld id="{F896A44C-54F0-407D-9ABA-5575FDB3B65F}" type="slidenum">
              <a:rPr lang="en-US" smtClean="0"/>
              <a:t>‹#›</a:t>
            </a:fld>
            <a:endParaRPr lang="en-US"/>
          </a:p>
        </p:txBody>
      </p:sp>
    </p:spTree>
    <p:extLst>
      <p:ext uri="{BB962C8B-B14F-4D97-AF65-F5344CB8AC3E}">
        <p14:creationId xmlns:p14="http://schemas.microsoft.com/office/powerpoint/2010/main" val="364785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31520" y="2267712"/>
            <a:ext cx="8290560" cy="153619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rgbClr val="21212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rgbClr val="212121"/>
                </a:solidFill>
                <a:latin typeface="Arial"/>
                <a:cs typeface="Arial"/>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rgbClr val="21212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96849" y="196850"/>
            <a:ext cx="9363074" cy="41147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9A87-CC8A-44D9-B4BC-C8F638F004CD}"/>
              </a:ext>
            </a:extLst>
          </p:cNvPr>
          <p:cNvSpPr>
            <a:spLocks noGrp="1"/>
          </p:cNvSpPr>
          <p:nvPr>
            <p:ph type="ctrTitle"/>
          </p:nvPr>
        </p:nvSpPr>
        <p:spPr>
          <a:xfrm>
            <a:off x="1219200" y="2266633"/>
            <a:ext cx="7315200" cy="1477328"/>
          </a:xfrm>
        </p:spPr>
        <p:txBody>
          <a:bodyPr anchor="b"/>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9F001B1E-3A6C-4937-BD93-53A868358B7E}"/>
              </a:ext>
            </a:extLst>
          </p:cNvPr>
          <p:cNvSpPr>
            <a:spLocks noGrp="1"/>
          </p:cNvSpPr>
          <p:nvPr>
            <p:ph type="subTitle" idx="1"/>
          </p:nvPr>
        </p:nvSpPr>
        <p:spPr>
          <a:xfrm>
            <a:off x="1219200" y="3842174"/>
            <a:ext cx="7315200" cy="295466"/>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p>
        </p:txBody>
      </p:sp>
      <p:sp>
        <p:nvSpPr>
          <p:cNvPr id="4" name="Date Placeholder 3">
            <a:extLst>
              <a:ext uri="{FF2B5EF4-FFF2-40B4-BE49-F238E27FC236}">
                <a16:creationId xmlns:a16="http://schemas.microsoft.com/office/drawing/2014/main" id="{0B41E040-318B-40E5-9707-10478D3D0CD9}"/>
              </a:ext>
            </a:extLst>
          </p:cNvPr>
          <p:cNvSpPr>
            <a:spLocks noGrp="1"/>
          </p:cNvSpPr>
          <p:nvPr>
            <p:ph type="dt" sz="half" idx="10"/>
          </p:nvPr>
        </p:nvSpPr>
        <p:spPr>
          <a:xfrm>
            <a:off x="487680" y="6803136"/>
            <a:ext cx="2243328" cy="276999"/>
          </a:xfrm>
        </p:spPr>
        <p:txBody>
          <a:bodyPr/>
          <a:lstStyle/>
          <a:p>
            <a:fld id="{DC3B9D44-578D-4DB8-9367-BEC9FB13810F}" type="datetimeFigureOut">
              <a:rPr lang="en-US" smtClean="0"/>
              <a:t>5/11/2023</a:t>
            </a:fld>
            <a:endParaRPr lang="en-US"/>
          </a:p>
        </p:txBody>
      </p:sp>
      <p:sp>
        <p:nvSpPr>
          <p:cNvPr id="5" name="Footer Placeholder 4">
            <a:extLst>
              <a:ext uri="{FF2B5EF4-FFF2-40B4-BE49-F238E27FC236}">
                <a16:creationId xmlns:a16="http://schemas.microsoft.com/office/drawing/2014/main" id="{DC424FBA-9C72-4C5F-BBFE-59AEA479E760}"/>
              </a:ext>
            </a:extLst>
          </p:cNvPr>
          <p:cNvSpPr>
            <a:spLocks noGrp="1"/>
          </p:cNvSpPr>
          <p:nvPr>
            <p:ph type="ftr" sz="quarter" idx="11"/>
          </p:nvPr>
        </p:nvSpPr>
        <p:spPr>
          <a:xfrm>
            <a:off x="3316224" y="6803136"/>
            <a:ext cx="3121152" cy="276999"/>
          </a:xfrm>
        </p:spPr>
        <p:txBody>
          <a:bodyPr/>
          <a:lstStyle/>
          <a:p>
            <a:endParaRPr lang="en-US"/>
          </a:p>
        </p:txBody>
      </p:sp>
      <p:sp>
        <p:nvSpPr>
          <p:cNvPr id="6" name="Slide Number Placeholder 5">
            <a:extLst>
              <a:ext uri="{FF2B5EF4-FFF2-40B4-BE49-F238E27FC236}">
                <a16:creationId xmlns:a16="http://schemas.microsoft.com/office/drawing/2014/main" id="{F7E256D9-8294-453A-92C0-38C1011C125D}"/>
              </a:ext>
            </a:extLst>
          </p:cNvPr>
          <p:cNvSpPr>
            <a:spLocks noGrp="1"/>
          </p:cNvSpPr>
          <p:nvPr>
            <p:ph type="sldNum" sz="quarter" idx="12"/>
          </p:nvPr>
        </p:nvSpPr>
        <p:spPr>
          <a:xfrm>
            <a:off x="7022592" y="6803136"/>
            <a:ext cx="2243328" cy="276999"/>
          </a:xfrm>
        </p:spPr>
        <p:txBody>
          <a:bodyPr/>
          <a:lstStyle/>
          <a:p>
            <a:fld id="{5AED2AD7-4960-47E4-8BF6-4A5F66EEA4E8}" type="slidenum">
              <a:rPr lang="en-US" smtClean="0"/>
              <a:t>‹#›</a:t>
            </a:fld>
            <a:endParaRPr lang="en-US"/>
          </a:p>
        </p:txBody>
      </p:sp>
    </p:spTree>
    <p:extLst>
      <p:ext uri="{BB962C8B-B14F-4D97-AF65-F5344CB8AC3E}">
        <p14:creationId xmlns:p14="http://schemas.microsoft.com/office/powerpoint/2010/main" val="605083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30985" y="1067776"/>
            <a:ext cx="6691629" cy="1250950"/>
          </a:xfrm>
          <a:prstGeom prst="rect">
            <a:avLst/>
          </a:prstGeom>
        </p:spPr>
        <p:txBody>
          <a:bodyPr wrap="square" lIns="0" tIns="0" rIns="0" bIns="0">
            <a:spAutoFit/>
          </a:bodyPr>
          <a:lstStyle>
            <a:lvl1pPr>
              <a:defRPr sz="4200" b="1" i="0">
                <a:solidFill>
                  <a:srgbClr val="212121"/>
                </a:solidFill>
                <a:latin typeface="Arial"/>
                <a:cs typeface="Arial"/>
              </a:defRPr>
            </a:lvl1pPr>
          </a:lstStyle>
          <a:p>
            <a:endParaRPr/>
          </a:p>
        </p:txBody>
      </p:sp>
      <p:sp>
        <p:nvSpPr>
          <p:cNvPr id="3" name="Holder 3"/>
          <p:cNvSpPr>
            <a:spLocks noGrp="1"/>
          </p:cNvSpPr>
          <p:nvPr>
            <p:ph type="body" idx="1"/>
          </p:nvPr>
        </p:nvSpPr>
        <p:spPr>
          <a:xfrm>
            <a:off x="682625" y="2475960"/>
            <a:ext cx="8388349" cy="35972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5/11/2023</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exisnexis.com/pdf/lexis-advance/terms-and-connectors.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thomsonreuters.com/en-us/help/westlaw-edge/searching/search-with-terms-and-connector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law-duq.libguides.com/hein-online"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s://www.lexisnexis.com/pdf/lexis-advance/terms-and-connectors.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thomsonreuters.com/en-us/help/westlaw-edge/searching/search-with-terms-and-connectors.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uq.edu/academics/colleges-and-schools/law/center-for-legal-information-law-library/index.php" TargetMode="External"/><Relationship Id="rId2" Type="http://schemas.openxmlformats.org/officeDocument/2006/relationships/hyperlink" Target="https://guides.ll.georgetown.edu/home/treatise-finder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3048000"/>
            <a:ext cx="8470265" cy="2328201"/>
          </a:xfrm>
          <a:prstGeom prst="rect">
            <a:avLst/>
          </a:prstGeom>
        </p:spPr>
        <p:txBody>
          <a:bodyPr vert="horz" wrap="square" lIns="0" tIns="591185" rIns="0" bIns="0" rtlCol="0">
            <a:spAutoFit/>
          </a:bodyPr>
          <a:lstStyle/>
          <a:p>
            <a:pPr algn="ctr">
              <a:lnSpc>
                <a:spcPct val="100000"/>
              </a:lnSpc>
              <a:spcBef>
                <a:spcPts val="4655"/>
              </a:spcBef>
            </a:pPr>
            <a:r>
              <a:rPr sz="7250" b="1" spc="-560" dirty="0">
                <a:solidFill>
                  <a:srgbClr val="212121"/>
                </a:solidFill>
                <a:latin typeface="Times New Roman"/>
                <a:cs typeface="Times New Roman"/>
              </a:rPr>
              <a:t>BROWN </a:t>
            </a:r>
            <a:r>
              <a:rPr sz="7250" b="1" spc="-434" dirty="0">
                <a:solidFill>
                  <a:srgbClr val="212121"/>
                </a:solidFill>
                <a:latin typeface="Times New Roman"/>
                <a:cs typeface="Times New Roman"/>
              </a:rPr>
              <a:t>BAG</a:t>
            </a:r>
            <a:r>
              <a:rPr sz="7250" b="1" spc="-335" dirty="0">
                <a:solidFill>
                  <a:srgbClr val="212121"/>
                </a:solidFill>
                <a:latin typeface="Times New Roman"/>
                <a:cs typeface="Times New Roman"/>
              </a:rPr>
              <a:t> </a:t>
            </a:r>
            <a:r>
              <a:rPr sz="7250" b="1" spc="-725" dirty="0">
                <a:solidFill>
                  <a:srgbClr val="212121"/>
                </a:solidFill>
                <a:latin typeface="Times New Roman"/>
                <a:cs typeface="Times New Roman"/>
              </a:rPr>
              <a:t>LUNCH</a:t>
            </a:r>
            <a:endParaRPr lang="en-US" sz="7250" b="1" spc="-725" dirty="0">
              <a:solidFill>
                <a:srgbClr val="212121"/>
              </a:solidFill>
              <a:latin typeface="Times New Roman"/>
              <a:cs typeface="Times New Roman"/>
            </a:endParaRPr>
          </a:p>
          <a:p>
            <a:pPr algn="ctr">
              <a:lnSpc>
                <a:spcPct val="100000"/>
              </a:lnSpc>
            </a:pPr>
            <a:r>
              <a:rPr lang="en-US" sz="2000" dirty="0">
                <a:latin typeface="Times New Roman"/>
                <a:cs typeface="Times New Roman"/>
              </a:rPr>
              <a:t>DCLI Bridge the Gap Program</a:t>
            </a:r>
          </a:p>
          <a:p>
            <a:pPr algn="ctr">
              <a:lnSpc>
                <a:spcPct val="100000"/>
              </a:lnSpc>
            </a:pPr>
            <a:r>
              <a:rPr lang="en-US" sz="2000" dirty="0">
                <a:latin typeface="Times New Roman"/>
                <a:cs typeface="Times New Roman"/>
              </a:rPr>
              <a:t>Part 2: Using Secondary Sources to implement a Research Plan </a:t>
            </a:r>
            <a:endParaRPr sz="2000" dirty="0">
              <a:latin typeface="Times New Roman"/>
              <a:cs typeface="Times New Roman"/>
            </a:endParaRPr>
          </a:p>
        </p:txBody>
      </p:sp>
      <p:sp>
        <p:nvSpPr>
          <p:cNvPr id="3" name="object 3"/>
          <p:cNvSpPr txBox="1"/>
          <p:nvPr/>
        </p:nvSpPr>
        <p:spPr>
          <a:xfrm>
            <a:off x="4270303" y="6472872"/>
            <a:ext cx="1226185" cy="209550"/>
          </a:xfrm>
          <a:prstGeom prst="rect">
            <a:avLst/>
          </a:prstGeom>
        </p:spPr>
        <p:txBody>
          <a:bodyPr vert="horz" wrap="square" lIns="0" tIns="13335" rIns="0" bIns="0" rtlCol="0">
            <a:spAutoFit/>
          </a:bodyPr>
          <a:lstStyle/>
          <a:p>
            <a:pPr marL="12700">
              <a:lnSpc>
                <a:spcPct val="100000"/>
              </a:lnSpc>
              <a:spcBef>
                <a:spcPts val="105"/>
              </a:spcBef>
            </a:pPr>
            <a:r>
              <a:rPr sz="1200" spc="15" dirty="0">
                <a:solidFill>
                  <a:srgbClr val="212121"/>
                </a:solidFill>
                <a:latin typeface="Arial Black"/>
                <a:cs typeface="Arial Black"/>
              </a:rPr>
              <a:t>DCLI@duq.</a:t>
            </a:r>
            <a:r>
              <a:rPr sz="1200" spc="-315" dirty="0">
                <a:solidFill>
                  <a:srgbClr val="212121"/>
                </a:solidFill>
                <a:latin typeface="Arial Black"/>
                <a:cs typeface="Arial Black"/>
              </a:rPr>
              <a:t> </a:t>
            </a:r>
            <a:r>
              <a:rPr sz="1200" spc="-25" dirty="0">
                <a:solidFill>
                  <a:srgbClr val="212121"/>
                </a:solidFill>
                <a:latin typeface="Arial Black"/>
                <a:cs typeface="Arial Black"/>
              </a:rPr>
              <a:t>edu</a:t>
            </a:r>
            <a:endParaRPr sz="1200">
              <a:latin typeface="Arial Black"/>
              <a:cs typeface="Arial Black"/>
            </a:endParaRPr>
          </a:p>
        </p:txBody>
      </p:sp>
      <p:pic>
        <p:nvPicPr>
          <p:cNvPr id="4" name="Picture 3">
            <a:extLst>
              <a:ext uri="{FF2B5EF4-FFF2-40B4-BE49-F238E27FC236}">
                <a16:creationId xmlns:a16="http://schemas.microsoft.com/office/drawing/2014/main" id="{55E5C4D2-4C32-4233-82C2-6B9196C9C9D8}"/>
              </a:ext>
            </a:extLst>
          </p:cNvPr>
          <p:cNvPicPr>
            <a:picLocks noChangeAspect="1"/>
          </p:cNvPicPr>
          <p:nvPr/>
        </p:nvPicPr>
        <p:blipFill>
          <a:blip r:embed="rId2"/>
          <a:stretch>
            <a:fillRect/>
          </a:stretch>
        </p:blipFill>
        <p:spPr>
          <a:xfrm>
            <a:off x="3899776" y="1559185"/>
            <a:ext cx="1737511" cy="16460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9D0B175-EF5F-4F0D-892F-F530787FC933}"/>
              </a:ext>
            </a:extLst>
          </p:cNvPr>
          <p:cNvSpPr/>
          <p:nvPr/>
        </p:nvSpPr>
        <p:spPr>
          <a:xfrm>
            <a:off x="783367" y="1856694"/>
            <a:ext cx="2556549" cy="1425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Westlaw </a:t>
            </a:r>
          </a:p>
          <a:p>
            <a:pPr algn="ctr"/>
            <a:r>
              <a:rPr lang="en-US" sz="1440" dirty="0"/>
              <a:t>On the homepage search bar type the area of law you are looking into </a:t>
            </a:r>
          </a:p>
        </p:txBody>
      </p:sp>
      <p:sp>
        <p:nvSpPr>
          <p:cNvPr id="5" name="Oval 4">
            <a:extLst>
              <a:ext uri="{FF2B5EF4-FFF2-40B4-BE49-F238E27FC236}">
                <a16:creationId xmlns:a16="http://schemas.microsoft.com/office/drawing/2014/main" id="{605A80D8-43D3-4DEF-B694-97C661C9927B}"/>
              </a:ext>
            </a:extLst>
          </p:cNvPr>
          <p:cNvSpPr/>
          <p:nvPr/>
        </p:nvSpPr>
        <p:spPr>
          <a:xfrm>
            <a:off x="4289652" y="1836269"/>
            <a:ext cx="1809947" cy="1425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Westlaw will pull up a list of suggested titles </a:t>
            </a:r>
          </a:p>
        </p:txBody>
      </p:sp>
      <p:sp>
        <p:nvSpPr>
          <p:cNvPr id="7" name="Rectangle 6">
            <a:extLst>
              <a:ext uri="{FF2B5EF4-FFF2-40B4-BE49-F238E27FC236}">
                <a16:creationId xmlns:a16="http://schemas.microsoft.com/office/drawing/2014/main" id="{4CA44648-C59F-41F4-A0B3-A33115C10C6A}"/>
              </a:ext>
            </a:extLst>
          </p:cNvPr>
          <p:cNvSpPr/>
          <p:nvPr/>
        </p:nvSpPr>
        <p:spPr>
          <a:xfrm>
            <a:off x="1040719" y="3657600"/>
            <a:ext cx="1885361" cy="1547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Lexis</a:t>
            </a:r>
          </a:p>
          <a:p>
            <a:pPr algn="ctr"/>
            <a:r>
              <a:rPr lang="en-US" sz="1440" dirty="0"/>
              <a:t>On the homepage search bar type the area of law you are looking into </a:t>
            </a:r>
          </a:p>
          <a:p>
            <a:pPr algn="ctr"/>
            <a:r>
              <a:rPr lang="en-US" sz="1440" dirty="0"/>
              <a:t>  </a:t>
            </a:r>
          </a:p>
        </p:txBody>
      </p:sp>
      <p:sp>
        <p:nvSpPr>
          <p:cNvPr id="8" name="Rectangle 7">
            <a:extLst>
              <a:ext uri="{FF2B5EF4-FFF2-40B4-BE49-F238E27FC236}">
                <a16:creationId xmlns:a16="http://schemas.microsoft.com/office/drawing/2014/main" id="{364D673D-D9B1-4406-B718-9EEF89D486A7}"/>
              </a:ext>
            </a:extLst>
          </p:cNvPr>
          <p:cNvSpPr/>
          <p:nvPr/>
        </p:nvSpPr>
        <p:spPr>
          <a:xfrm>
            <a:off x="4323431" y="3851453"/>
            <a:ext cx="1885360" cy="1425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Lexis will pull up a list of suggested titles </a:t>
            </a:r>
          </a:p>
        </p:txBody>
      </p:sp>
      <p:sp>
        <p:nvSpPr>
          <p:cNvPr id="9" name="Arrow: Right 8">
            <a:extLst>
              <a:ext uri="{FF2B5EF4-FFF2-40B4-BE49-F238E27FC236}">
                <a16:creationId xmlns:a16="http://schemas.microsoft.com/office/drawing/2014/main" id="{4118C3AC-FA25-49D7-8650-15A8031D1E2E}"/>
              </a:ext>
            </a:extLst>
          </p:cNvPr>
          <p:cNvSpPr/>
          <p:nvPr/>
        </p:nvSpPr>
        <p:spPr>
          <a:xfrm>
            <a:off x="3435919" y="2194900"/>
            <a:ext cx="782726" cy="387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11" name="Arrow: Right 10">
            <a:extLst>
              <a:ext uri="{FF2B5EF4-FFF2-40B4-BE49-F238E27FC236}">
                <a16:creationId xmlns:a16="http://schemas.microsoft.com/office/drawing/2014/main" id="{18F76F94-F9B8-4A9B-B1CC-D254D787CF94}"/>
              </a:ext>
            </a:extLst>
          </p:cNvPr>
          <p:cNvSpPr/>
          <p:nvPr/>
        </p:nvSpPr>
        <p:spPr>
          <a:xfrm>
            <a:off x="3344629" y="4176413"/>
            <a:ext cx="782726" cy="387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10" name="object 3">
            <a:extLst>
              <a:ext uri="{FF2B5EF4-FFF2-40B4-BE49-F238E27FC236}">
                <a16:creationId xmlns:a16="http://schemas.microsoft.com/office/drawing/2014/main" id="{AC789F3D-FB68-4297-BDB4-CFECB5A988D7}"/>
              </a:ext>
            </a:extLst>
          </p:cNvPr>
          <p:cNvSpPr txBox="1">
            <a:spLocks noGrp="1"/>
          </p:cNvSpPr>
          <p:nvPr>
            <p:ph type="title"/>
          </p:nvPr>
        </p:nvSpPr>
        <p:spPr>
          <a:xfrm>
            <a:off x="381000" y="548002"/>
            <a:ext cx="9067800" cy="1308692"/>
          </a:xfrm>
          <a:prstGeom prst="rect">
            <a:avLst/>
          </a:prstGeom>
        </p:spPr>
        <p:txBody>
          <a:bodyPr vert="horz" wrap="square" lIns="0" tIns="15875" rIns="0" bIns="0" rtlCol="0">
            <a:spAutoFit/>
          </a:bodyPr>
          <a:lstStyle/>
          <a:p>
            <a:pPr marL="12700">
              <a:lnSpc>
                <a:spcPct val="100000"/>
              </a:lnSpc>
              <a:spcBef>
                <a:spcPts val="125"/>
              </a:spcBef>
            </a:pPr>
            <a:r>
              <a:rPr lang="en-US" dirty="0">
                <a:latin typeface="Lucida Sans"/>
                <a:cs typeface="Lucida Sans"/>
              </a:rPr>
              <a:t>More ways to </a:t>
            </a:r>
            <a:r>
              <a:rPr lang="en-US" b="1" dirty="0">
                <a:latin typeface="Lucida Sans"/>
                <a:cs typeface="Lucida Sans"/>
              </a:rPr>
              <a:t>locate &amp; access e-Treatises</a:t>
            </a:r>
          </a:p>
        </p:txBody>
      </p:sp>
      <p:pic>
        <p:nvPicPr>
          <p:cNvPr id="12" name="Picture 11">
            <a:extLst>
              <a:ext uri="{FF2B5EF4-FFF2-40B4-BE49-F238E27FC236}">
                <a16:creationId xmlns:a16="http://schemas.microsoft.com/office/drawing/2014/main" id="{C80217B6-CE31-419F-9C9F-B742CC0D11E0}"/>
              </a:ext>
            </a:extLst>
          </p:cNvPr>
          <p:cNvPicPr>
            <a:picLocks noChangeAspect="1"/>
          </p:cNvPicPr>
          <p:nvPr/>
        </p:nvPicPr>
        <p:blipFill>
          <a:blip r:embed="rId2"/>
          <a:stretch>
            <a:fillRect/>
          </a:stretch>
        </p:blipFill>
        <p:spPr>
          <a:xfrm>
            <a:off x="7858963" y="5486400"/>
            <a:ext cx="1737511" cy="1646063"/>
          </a:xfrm>
          <a:prstGeom prst="rect">
            <a:avLst/>
          </a:prstGeom>
        </p:spPr>
      </p:pic>
    </p:spTree>
    <p:extLst>
      <p:ext uri="{BB962C8B-B14F-4D97-AF65-F5344CB8AC3E}">
        <p14:creationId xmlns:p14="http://schemas.microsoft.com/office/powerpoint/2010/main" val="3469643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0600" y="1575775"/>
            <a:ext cx="6477000" cy="662361"/>
          </a:xfrm>
          <a:prstGeom prst="rect">
            <a:avLst/>
          </a:prstGeom>
        </p:spPr>
        <p:txBody>
          <a:bodyPr vert="horz" wrap="square" lIns="0" tIns="15875" rIns="0" bIns="0" rtlCol="0">
            <a:spAutoFit/>
          </a:bodyPr>
          <a:lstStyle/>
          <a:p>
            <a:pPr marL="12700">
              <a:lnSpc>
                <a:spcPct val="100000"/>
              </a:lnSpc>
              <a:spcBef>
                <a:spcPts val="125"/>
              </a:spcBef>
            </a:pPr>
            <a:r>
              <a:rPr lang="en-US" b="1" dirty="0">
                <a:latin typeface="Lucida Sans"/>
                <a:cs typeface="Lucida Sans"/>
              </a:rPr>
              <a:t>Using Treatises</a:t>
            </a:r>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2" name="TextBox 1">
            <a:extLst>
              <a:ext uri="{FF2B5EF4-FFF2-40B4-BE49-F238E27FC236}">
                <a16:creationId xmlns:a16="http://schemas.microsoft.com/office/drawing/2014/main" id="{B78A7E87-99E4-4B57-9C06-8A3AE49D49A6}"/>
              </a:ext>
            </a:extLst>
          </p:cNvPr>
          <p:cNvSpPr txBox="1"/>
          <p:nvPr/>
        </p:nvSpPr>
        <p:spPr>
          <a:xfrm>
            <a:off x="990600" y="2514600"/>
            <a:ext cx="7848600" cy="3416320"/>
          </a:xfrm>
          <a:prstGeom prst="rect">
            <a:avLst/>
          </a:prstGeom>
          <a:noFill/>
        </p:spPr>
        <p:txBody>
          <a:bodyPr wrap="square" rtlCol="0">
            <a:spAutoFit/>
          </a:bodyPr>
          <a:lstStyle/>
          <a:p>
            <a:r>
              <a:rPr lang="en-US" dirty="0"/>
              <a:t>Using treatises:</a:t>
            </a:r>
          </a:p>
          <a:p>
            <a:pPr marL="285750" indent="-285750">
              <a:buFont typeface="Wingdings" panose="05000000000000000000" pitchFamily="2" charset="2"/>
              <a:buChar char="v"/>
            </a:pPr>
            <a:r>
              <a:rPr lang="en-US" dirty="0"/>
              <a:t>Let’s say that you work at the Duquesne Popcorn Factory and need to find whether your popcorn promotion logo is protected under federal law. </a:t>
            </a:r>
          </a:p>
          <a:p>
            <a:pPr marL="742950" lvl="1" indent="-285750">
              <a:buFont typeface="Wingdings" panose="05000000000000000000" pitchFamily="2" charset="2"/>
              <a:buChar char="Ø"/>
            </a:pPr>
            <a:r>
              <a:rPr lang="en-US" b="1" dirty="0"/>
              <a:t>Plan:</a:t>
            </a:r>
          </a:p>
          <a:p>
            <a:pPr marL="1200150" lvl="2" indent="-285750">
              <a:buFont typeface="Arial" panose="020B0604020202020204" pitchFamily="34" charset="0"/>
              <a:buChar char="•"/>
            </a:pPr>
            <a:r>
              <a:rPr lang="en-US" dirty="0"/>
              <a:t>Find a relevant secondary source</a:t>
            </a:r>
          </a:p>
          <a:p>
            <a:pPr marL="1657350" lvl="3" indent="-285750">
              <a:buFont typeface="Arial" panose="020B0604020202020204" pitchFamily="34" charset="0"/>
              <a:buChar char="•"/>
            </a:pPr>
            <a:r>
              <a:rPr lang="en-US" dirty="0"/>
              <a:t>What area of law? If in doubt how would you determine it?</a:t>
            </a:r>
          </a:p>
          <a:p>
            <a:pPr marL="1657350" lvl="3" indent="-285750">
              <a:buFont typeface="Arial" panose="020B0604020202020204" pitchFamily="34" charset="0"/>
              <a:buChar char="•"/>
            </a:pPr>
            <a:r>
              <a:rPr lang="en-US" dirty="0"/>
              <a:t>What treatise?</a:t>
            </a:r>
          </a:p>
          <a:p>
            <a:pPr marL="2114550" lvl="4" indent="-285750">
              <a:buFont typeface="Arial" panose="020B0604020202020204" pitchFamily="34" charset="0"/>
              <a:buChar char="•"/>
            </a:pPr>
            <a:r>
              <a:rPr lang="en-US" dirty="0"/>
              <a:t>Depends on the platform you use: Lexis/Westlaw</a:t>
            </a:r>
          </a:p>
          <a:p>
            <a:pPr marL="2114550" lvl="4" indent="-285750">
              <a:buFont typeface="Arial" panose="020B0604020202020204" pitchFamily="34" charset="0"/>
              <a:buChar char="•"/>
            </a:pPr>
            <a:endParaRPr lang="en-US" dirty="0"/>
          </a:p>
          <a:p>
            <a:pPr marL="742950" lvl="1" indent="-285750">
              <a:buFont typeface="Wingdings" panose="05000000000000000000" pitchFamily="2" charset="2"/>
              <a:buChar char="Ø"/>
            </a:pPr>
            <a:r>
              <a:rPr lang="en-US" b="1" dirty="0"/>
              <a:t>Use a Treatise to Implement Your Research Plan</a:t>
            </a:r>
          </a:p>
          <a:p>
            <a:pPr marL="1200150" lvl="2" indent="-285750">
              <a:buFont typeface="Wingdings" panose="05000000000000000000" pitchFamily="2" charset="2"/>
              <a:buChar char="Ø"/>
            </a:pPr>
            <a:r>
              <a:rPr lang="en-US" dirty="0"/>
              <a:t>Once located, run your query</a:t>
            </a:r>
          </a:p>
          <a:p>
            <a:pPr marL="1200150" lvl="2" indent="-285750">
              <a:buFont typeface="Wingdings" panose="05000000000000000000" pitchFamily="2" charset="2"/>
              <a:buChar char="Ø"/>
            </a:pPr>
            <a:r>
              <a:rPr lang="en-US" dirty="0"/>
              <a:t>What did you find?</a:t>
            </a:r>
          </a:p>
        </p:txBody>
      </p:sp>
      <p:pic>
        <p:nvPicPr>
          <p:cNvPr id="4" name="Picture 3">
            <a:extLst>
              <a:ext uri="{FF2B5EF4-FFF2-40B4-BE49-F238E27FC236}">
                <a16:creationId xmlns:a16="http://schemas.microsoft.com/office/drawing/2014/main" id="{BEF10FB6-9F2D-4DCF-8501-A47AC232C1CD}"/>
              </a:ext>
            </a:extLst>
          </p:cNvPr>
          <p:cNvPicPr>
            <a:picLocks noChangeAspect="1"/>
          </p:cNvPicPr>
          <p:nvPr/>
        </p:nvPicPr>
        <p:blipFill>
          <a:blip r:embed="rId3"/>
          <a:stretch>
            <a:fillRect/>
          </a:stretch>
        </p:blipFill>
        <p:spPr>
          <a:xfrm>
            <a:off x="6934200" y="513498"/>
            <a:ext cx="2408621" cy="1571625"/>
          </a:xfrm>
          <a:prstGeom prst="rect">
            <a:avLst/>
          </a:prstGeom>
        </p:spPr>
      </p:pic>
    </p:spTree>
    <p:extLst>
      <p:ext uri="{BB962C8B-B14F-4D97-AF65-F5344CB8AC3E}">
        <p14:creationId xmlns:p14="http://schemas.microsoft.com/office/powerpoint/2010/main" val="149894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381000"/>
            <a:ext cx="8229600" cy="1308692"/>
          </a:xfrm>
          <a:prstGeom prst="rect">
            <a:avLst/>
          </a:prstGeom>
        </p:spPr>
        <p:txBody>
          <a:bodyPr vert="horz" wrap="square" lIns="0" tIns="15875" rIns="0" bIns="0" rtlCol="0">
            <a:spAutoFit/>
          </a:bodyPr>
          <a:lstStyle/>
          <a:p>
            <a:pPr marL="12700">
              <a:lnSpc>
                <a:spcPct val="100000"/>
              </a:lnSpc>
              <a:spcBef>
                <a:spcPts val="125"/>
              </a:spcBef>
            </a:pPr>
            <a:r>
              <a:rPr lang="en-US" dirty="0">
                <a:latin typeface="Lucida Sans"/>
                <a:cs typeface="Lucida Sans"/>
              </a:rPr>
              <a:t>When to use Treatises vs. Practitioners’ Resources </a:t>
            </a:r>
            <a:endParaRPr lang="en-US" b="1" dirty="0">
              <a:latin typeface="Lucida Sans"/>
              <a:cs typeface="Lucida Sans"/>
            </a:endParaRPr>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6" name="TextBox 5">
            <a:extLst>
              <a:ext uri="{FF2B5EF4-FFF2-40B4-BE49-F238E27FC236}">
                <a16:creationId xmlns:a16="http://schemas.microsoft.com/office/drawing/2014/main" id="{DAA0ADE4-F155-4C1C-98A1-937C9C02AF1D}"/>
              </a:ext>
            </a:extLst>
          </p:cNvPr>
          <p:cNvSpPr txBox="1"/>
          <p:nvPr/>
        </p:nvSpPr>
        <p:spPr>
          <a:xfrm>
            <a:off x="1358008" y="2055081"/>
            <a:ext cx="7369710" cy="3416320"/>
          </a:xfrm>
          <a:prstGeom prst="rect">
            <a:avLst/>
          </a:prstGeom>
          <a:noFill/>
        </p:spPr>
        <p:txBody>
          <a:bodyPr wrap="square" rtlCol="0">
            <a:spAutoFit/>
          </a:bodyPr>
          <a:lstStyle/>
          <a:p>
            <a:pPr marL="285750" indent="-285750">
              <a:buFont typeface="Wingdings" panose="05000000000000000000" pitchFamily="2" charset="2"/>
              <a:buChar char="Ø"/>
            </a:pPr>
            <a:r>
              <a:rPr lang="en-US" dirty="0"/>
              <a:t>Let’s try a more practical question:</a:t>
            </a:r>
          </a:p>
          <a:p>
            <a:pPr marL="742950" lvl="1" indent="-285750">
              <a:buFont typeface="Wingdings" panose="05000000000000000000" pitchFamily="2" charset="2"/>
              <a:buChar char="v"/>
            </a:pPr>
            <a:r>
              <a:rPr lang="en-US" dirty="0"/>
              <a:t>Are federally guaranteed student loans dischargeable in bankruptcy?</a:t>
            </a:r>
          </a:p>
          <a:p>
            <a:pPr marL="285750" indent="-285750">
              <a:buFont typeface="Wingdings" panose="05000000000000000000" pitchFamily="2" charset="2"/>
              <a:buChar char="Ø"/>
            </a:pPr>
            <a:r>
              <a:rPr lang="en-US" b="1" dirty="0"/>
              <a:t>Plan:</a:t>
            </a:r>
          </a:p>
          <a:p>
            <a:pPr marL="742950" lvl="1" indent="-285750">
              <a:buFont typeface="Wingdings" panose="05000000000000000000" pitchFamily="2" charset="2"/>
              <a:buChar char="ü"/>
            </a:pPr>
            <a:r>
              <a:rPr lang="en-US" dirty="0"/>
              <a:t>On what platform?</a:t>
            </a:r>
          </a:p>
          <a:p>
            <a:pPr marL="742950" lvl="1" indent="-285750">
              <a:buFont typeface="Wingdings" panose="05000000000000000000" pitchFamily="2" charset="2"/>
              <a:buChar char="ü"/>
            </a:pPr>
            <a:r>
              <a:rPr lang="en-US" dirty="0"/>
              <a:t>NB: Lexis and Westlaw have different practitioner’s sources (materials written by practitioners for practitioners, ergo: concise and up-to-date)</a:t>
            </a:r>
          </a:p>
          <a:p>
            <a:pPr marL="285750" indent="-285750">
              <a:buFont typeface="Wingdings" panose="05000000000000000000" pitchFamily="2" charset="2"/>
              <a:buChar char="Ø"/>
            </a:pPr>
            <a:r>
              <a:rPr lang="en-US" b="1" dirty="0"/>
              <a:t>Implement Your Research Plan</a:t>
            </a:r>
          </a:p>
          <a:p>
            <a:pPr marL="742950" lvl="1" indent="-285750">
              <a:buFont typeface="Wingdings" panose="05000000000000000000" pitchFamily="2" charset="2"/>
              <a:buChar char="v"/>
            </a:pPr>
            <a:r>
              <a:rPr lang="en-US" dirty="0"/>
              <a:t>Locate a Westlaw and a Lexis treatise;</a:t>
            </a:r>
          </a:p>
          <a:p>
            <a:pPr marL="742950" lvl="1" indent="-285750">
              <a:buFont typeface="Wingdings" panose="05000000000000000000" pitchFamily="2" charset="2"/>
              <a:buChar char="v"/>
            </a:pPr>
            <a:r>
              <a:rPr lang="en-US" dirty="0"/>
              <a:t>Run your query;</a:t>
            </a:r>
          </a:p>
          <a:p>
            <a:pPr marL="742950" lvl="1" indent="-285750">
              <a:buFont typeface="Wingdings" panose="05000000000000000000" pitchFamily="2" charset="2"/>
              <a:buChar char="v"/>
            </a:pPr>
            <a:r>
              <a:rPr lang="en-US" dirty="0"/>
              <a:t> What did you find? Are federally guaranteed student loans dischargeable in bankruptcy?</a:t>
            </a:r>
          </a:p>
        </p:txBody>
      </p:sp>
      <p:sp>
        <p:nvSpPr>
          <p:cNvPr id="7" name="Rectangle 6">
            <a:extLst>
              <a:ext uri="{FF2B5EF4-FFF2-40B4-BE49-F238E27FC236}">
                <a16:creationId xmlns:a16="http://schemas.microsoft.com/office/drawing/2014/main" id="{D3C0CA72-C5E3-42D3-B991-7C6229DCE74B}"/>
              </a:ext>
            </a:extLst>
          </p:cNvPr>
          <p:cNvSpPr/>
          <p:nvPr/>
        </p:nvSpPr>
        <p:spPr>
          <a:xfrm>
            <a:off x="707065" y="6207384"/>
            <a:ext cx="6781800" cy="923330"/>
          </a:xfrm>
          <a:prstGeom prst="rect">
            <a:avLst/>
          </a:prstGeom>
          <a:solidFill>
            <a:srgbClr val="FFC000"/>
          </a:solidFill>
        </p:spPr>
        <p:txBody>
          <a:bodyPr wrap="square">
            <a:spAutoFit/>
          </a:bodyPr>
          <a:lstStyle/>
          <a:p>
            <a:r>
              <a:rPr lang="en-US" dirty="0">
                <a:latin typeface="Lucida Sans"/>
                <a:cs typeface="Lucida Sans"/>
              </a:rPr>
              <a:t>Thinking about how to use </a:t>
            </a:r>
            <a:r>
              <a:rPr lang="en-US" b="1" dirty="0">
                <a:latin typeface="Lucida Sans"/>
                <a:cs typeface="Lucida Sans"/>
              </a:rPr>
              <a:t>Proximity Connectors?</a:t>
            </a:r>
            <a:br>
              <a:rPr lang="en-US" b="1" dirty="0">
                <a:latin typeface="Lucida Sans"/>
                <a:cs typeface="Lucida Sans"/>
              </a:rPr>
            </a:br>
            <a:r>
              <a:rPr lang="en-US" b="1" dirty="0">
                <a:latin typeface="Lucida Sans"/>
                <a:cs typeface="Lucida Sans"/>
                <a:hlinkClick r:id="rId3"/>
              </a:rPr>
              <a:t>On Lexis</a:t>
            </a:r>
            <a:br>
              <a:rPr lang="en-US" b="1" dirty="0">
                <a:latin typeface="Lucida Sans"/>
                <a:cs typeface="Lucida Sans"/>
              </a:rPr>
            </a:br>
            <a:r>
              <a:rPr lang="en-US" b="1" dirty="0">
                <a:latin typeface="Lucida Sans"/>
                <a:cs typeface="Lucida Sans"/>
                <a:hlinkClick r:id="rId4"/>
              </a:rPr>
              <a:t>On Westlaw </a:t>
            </a:r>
            <a:endParaRPr lang="en-US" dirty="0"/>
          </a:p>
        </p:txBody>
      </p:sp>
    </p:spTree>
    <p:extLst>
      <p:ext uri="{BB962C8B-B14F-4D97-AF65-F5344CB8AC3E}">
        <p14:creationId xmlns:p14="http://schemas.microsoft.com/office/powerpoint/2010/main" val="4040282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381000"/>
            <a:ext cx="8229600" cy="1308692"/>
          </a:xfrm>
          <a:prstGeom prst="rect">
            <a:avLst/>
          </a:prstGeom>
        </p:spPr>
        <p:txBody>
          <a:bodyPr vert="horz" wrap="square" lIns="0" tIns="15875" rIns="0" bIns="0" rtlCol="0">
            <a:spAutoFit/>
          </a:bodyPr>
          <a:lstStyle/>
          <a:p>
            <a:pPr marL="12700">
              <a:lnSpc>
                <a:spcPct val="100000"/>
              </a:lnSpc>
              <a:spcBef>
                <a:spcPts val="125"/>
              </a:spcBef>
            </a:pPr>
            <a:r>
              <a:rPr lang="en-US" dirty="0">
                <a:latin typeface="Lucida Sans"/>
                <a:cs typeface="Lucida Sans"/>
              </a:rPr>
              <a:t>When to use Treatises vs. Practitioners’ Resources </a:t>
            </a:r>
            <a:endParaRPr lang="en-US" b="1" dirty="0">
              <a:latin typeface="Lucida Sans"/>
              <a:cs typeface="Lucida Sans"/>
            </a:endParaRPr>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6" name="TextBox 5">
            <a:extLst>
              <a:ext uri="{FF2B5EF4-FFF2-40B4-BE49-F238E27FC236}">
                <a16:creationId xmlns:a16="http://schemas.microsoft.com/office/drawing/2014/main" id="{DAA0ADE4-F155-4C1C-98A1-937C9C02AF1D}"/>
              </a:ext>
            </a:extLst>
          </p:cNvPr>
          <p:cNvSpPr txBox="1"/>
          <p:nvPr/>
        </p:nvSpPr>
        <p:spPr>
          <a:xfrm>
            <a:off x="2494175" y="1689730"/>
            <a:ext cx="6213118" cy="2862322"/>
          </a:xfrm>
          <a:prstGeom prst="rect">
            <a:avLst/>
          </a:prstGeom>
          <a:noFill/>
        </p:spPr>
        <p:txBody>
          <a:bodyPr wrap="square" rtlCol="0">
            <a:spAutoFit/>
          </a:bodyPr>
          <a:lstStyle/>
          <a:p>
            <a:pPr marL="742950" lvl="1" indent="-285750">
              <a:buFont typeface="Wingdings" panose="05000000000000000000" pitchFamily="2" charset="2"/>
              <a:buChar char="v"/>
            </a:pPr>
            <a:r>
              <a:rPr lang="en-US" dirty="0"/>
              <a:t>Are federally guaranteed student loans dischargeable in bankruptcy?</a:t>
            </a:r>
          </a:p>
          <a:p>
            <a:pPr marL="285750" indent="-285750">
              <a:buFont typeface="Wingdings" panose="05000000000000000000" pitchFamily="2" charset="2"/>
              <a:buChar char="Ø"/>
            </a:pPr>
            <a:r>
              <a:rPr lang="en-US" b="1" dirty="0"/>
              <a:t>Implement Your Research Plan</a:t>
            </a:r>
          </a:p>
          <a:p>
            <a:pPr marL="742950" lvl="1" indent="-285750">
              <a:buFont typeface="Wingdings" panose="05000000000000000000" pitchFamily="2" charset="2"/>
              <a:buChar char="v"/>
            </a:pPr>
            <a:r>
              <a:rPr lang="en-US" dirty="0"/>
              <a:t>Choose </a:t>
            </a:r>
            <a:r>
              <a:rPr lang="en-US" b="1" dirty="0"/>
              <a:t>Lexis’ Practical Guidance: </a:t>
            </a:r>
          </a:p>
          <a:p>
            <a:pPr marL="1200150" lvl="2" indent="-285750">
              <a:buFont typeface="Wingdings" panose="05000000000000000000" pitchFamily="2" charset="2"/>
              <a:buChar char="v"/>
            </a:pPr>
            <a:r>
              <a:rPr lang="en-US" dirty="0"/>
              <a:t>Run your query;</a:t>
            </a:r>
          </a:p>
          <a:p>
            <a:pPr marL="1200150" lvl="2" indent="-285750">
              <a:buFont typeface="Wingdings" panose="05000000000000000000" pitchFamily="2" charset="2"/>
              <a:buChar char="v"/>
            </a:pPr>
            <a:r>
              <a:rPr lang="en-US" dirty="0"/>
              <a:t>What did you find?</a:t>
            </a:r>
          </a:p>
          <a:p>
            <a:pPr marL="742950" lvl="1" indent="-285750">
              <a:buFont typeface="Wingdings" panose="05000000000000000000" pitchFamily="2" charset="2"/>
              <a:buChar char="v"/>
            </a:pPr>
            <a:r>
              <a:rPr lang="en-US" dirty="0"/>
              <a:t>Let’s choose </a:t>
            </a:r>
            <a:r>
              <a:rPr lang="en-US" b="1" dirty="0"/>
              <a:t>Westlaw’s Practical Law</a:t>
            </a:r>
          </a:p>
          <a:p>
            <a:pPr marL="1200150" lvl="2" indent="-285750">
              <a:buFont typeface="Wingdings" panose="05000000000000000000" pitchFamily="2" charset="2"/>
              <a:buChar char="q"/>
            </a:pPr>
            <a:r>
              <a:rPr lang="en-US" b="1" dirty="0"/>
              <a:t> </a:t>
            </a:r>
            <a:r>
              <a:rPr lang="en-US" dirty="0"/>
              <a:t>Run your query;</a:t>
            </a:r>
          </a:p>
          <a:p>
            <a:pPr marL="1200150" lvl="2" indent="-285750">
              <a:buFont typeface="Wingdings" panose="05000000000000000000" pitchFamily="2" charset="2"/>
              <a:buChar char="q"/>
            </a:pPr>
            <a:r>
              <a:rPr lang="en-US" dirty="0"/>
              <a:t>What did you find? Are federally guaranteed student loans dischargeable in bankruptcy?</a:t>
            </a:r>
          </a:p>
        </p:txBody>
      </p:sp>
      <p:pic>
        <p:nvPicPr>
          <p:cNvPr id="4" name="Picture 3">
            <a:extLst>
              <a:ext uri="{FF2B5EF4-FFF2-40B4-BE49-F238E27FC236}">
                <a16:creationId xmlns:a16="http://schemas.microsoft.com/office/drawing/2014/main" id="{AFCB740C-1FE5-4B89-97AE-70409B1FCA62}"/>
              </a:ext>
            </a:extLst>
          </p:cNvPr>
          <p:cNvPicPr>
            <a:picLocks noChangeAspect="1"/>
          </p:cNvPicPr>
          <p:nvPr/>
        </p:nvPicPr>
        <p:blipFill>
          <a:blip r:embed="rId3"/>
          <a:stretch>
            <a:fillRect/>
          </a:stretch>
        </p:blipFill>
        <p:spPr>
          <a:xfrm>
            <a:off x="228600" y="2055081"/>
            <a:ext cx="2133779" cy="4899543"/>
          </a:xfrm>
          <a:prstGeom prst="rect">
            <a:avLst/>
          </a:prstGeom>
        </p:spPr>
      </p:pic>
      <p:pic>
        <p:nvPicPr>
          <p:cNvPr id="2" name="Picture 1">
            <a:extLst>
              <a:ext uri="{FF2B5EF4-FFF2-40B4-BE49-F238E27FC236}">
                <a16:creationId xmlns:a16="http://schemas.microsoft.com/office/drawing/2014/main" id="{B84D956C-DC88-4FBC-9DDD-93A4C075252F}"/>
              </a:ext>
            </a:extLst>
          </p:cNvPr>
          <p:cNvPicPr>
            <a:picLocks noChangeAspect="1"/>
          </p:cNvPicPr>
          <p:nvPr/>
        </p:nvPicPr>
        <p:blipFill>
          <a:blip r:embed="rId4"/>
          <a:stretch>
            <a:fillRect/>
          </a:stretch>
        </p:blipFill>
        <p:spPr>
          <a:xfrm>
            <a:off x="2540687" y="4831356"/>
            <a:ext cx="3936313" cy="2483844"/>
          </a:xfrm>
          <a:prstGeom prst="rect">
            <a:avLst/>
          </a:prstGeom>
        </p:spPr>
      </p:pic>
    </p:spTree>
    <p:extLst>
      <p:ext uri="{BB962C8B-B14F-4D97-AF65-F5344CB8AC3E}">
        <p14:creationId xmlns:p14="http://schemas.microsoft.com/office/powerpoint/2010/main" val="152565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8002" y="1575775"/>
            <a:ext cx="4419598" cy="662361"/>
          </a:xfrm>
          <a:prstGeom prst="rect">
            <a:avLst/>
          </a:prstGeom>
        </p:spPr>
        <p:txBody>
          <a:bodyPr vert="horz" wrap="square" lIns="0" tIns="15875" rIns="0" bIns="0" rtlCol="0">
            <a:spAutoFit/>
          </a:bodyPr>
          <a:lstStyle/>
          <a:p>
            <a:pPr marL="12700">
              <a:lnSpc>
                <a:spcPct val="100000"/>
              </a:lnSpc>
              <a:spcBef>
                <a:spcPts val="125"/>
              </a:spcBef>
            </a:pPr>
            <a:r>
              <a:rPr lang="en-US" b="1" dirty="0">
                <a:latin typeface="Lucida Sans"/>
                <a:cs typeface="Lucida Sans"/>
              </a:rPr>
              <a:t>Agenda</a:t>
            </a:r>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2" name="TextBox 1">
            <a:extLst>
              <a:ext uri="{FF2B5EF4-FFF2-40B4-BE49-F238E27FC236}">
                <a16:creationId xmlns:a16="http://schemas.microsoft.com/office/drawing/2014/main" id="{B78A7E87-99E4-4B57-9C06-8A3AE49D49A6}"/>
              </a:ext>
            </a:extLst>
          </p:cNvPr>
          <p:cNvSpPr txBox="1"/>
          <p:nvPr/>
        </p:nvSpPr>
        <p:spPr>
          <a:xfrm>
            <a:off x="2590800" y="3200400"/>
            <a:ext cx="2899640" cy="1477328"/>
          </a:xfrm>
          <a:prstGeom prst="rect">
            <a:avLst/>
          </a:prstGeom>
          <a:noFill/>
        </p:spPr>
        <p:txBody>
          <a:bodyPr wrap="none" rtlCol="0">
            <a:spAutoFit/>
          </a:bodyPr>
          <a:lstStyle/>
          <a:p>
            <a:pPr marL="285750" indent="-285750">
              <a:buFont typeface="Wingdings" panose="05000000000000000000" pitchFamily="2" charset="2"/>
              <a:buChar char="Ø"/>
            </a:pPr>
            <a:r>
              <a:rPr lang="en-US" dirty="0"/>
              <a:t>Using law review articles: </a:t>
            </a:r>
          </a:p>
          <a:p>
            <a:pPr marL="742950" lvl="1" indent="-285750">
              <a:buFont typeface="Wingdings" panose="05000000000000000000" pitchFamily="2" charset="2"/>
              <a:buChar char="v"/>
            </a:pPr>
            <a:r>
              <a:rPr lang="en-US" dirty="0"/>
              <a:t>Why?</a:t>
            </a:r>
          </a:p>
          <a:p>
            <a:pPr marL="742950" lvl="1" indent="-285750">
              <a:buFont typeface="Wingdings" panose="05000000000000000000" pitchFamily="2" charset="2"/>
              <a:buChar char="v"/>
            </a:pPr>
            <a:r>
              <a:rPr lang="en-US" dirty="0"/>
              <a:t>How?</a:t>
            </a:r>
          </a:p>
          <a:p>
            <a:pPr marL="742950" lvl="1" indent="-285750">
              <a:buFont typeface="Wingdings" panose="05000000000000000000" pitchFamily="2" charset="2"/>
              <a:buChar char="v"/>
            </a:pPr>
            <a:r>
              <a:rPr lang="en-US" dirty="0"/>
              <a:t>Where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59820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800" y="533400"/>
            <a:ext cx="7162800" cy="662361"/>
          </a:xfrm>
          <a:prstGeom prst="rect">
            <a:avLst/>
          </a:prstGeom>
        </p:spPr>
        <p:txBody>
          <a:bodyPr vert="horz" wrap="square" lIns="0" tIns="15875" rIns="0" bIns="0" rtlCol="0">
            <a:spAutoFit/>
          </a:bodyPr>
          <a:lstStyle/>
          <a:p>
            <a:pPr marL="12700">
              <a:lnSpc>
                <a:spcPct val="100000"/>
              </a:lnSpc>
              <a:spcBef>
                <a:spcPts val="125"/>
              </a:spcBef>
            </a:pPr>
            <a:r>
              <a:rPr lang="en-US" b="1" dirty="0">
                <a:latin typeface="Lucida Sans"/>
                <a:cs typeface="Lucida Sans"/>
              </a:rPr>
              <a:t>Using law review articles</a:t>
            </a:r>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pic>
        <p:nvPicPr>
          <p:cNvPr id="1026" name="Picture 2" descr="Westlaw Edge - A.I. Powered Legal Research | Thomson Reuters">
            <a:extLst>
              <a:ext uri="{FF2B5EF4-FFF2-40B4-BE49-F238E27FC236}">
                <a16:creationId xmlns:a16="http://schemas.microsoft.com/office/drawing/2014/main" id="{A2D48EBF-5E2F-4C4B-A6F6-BA3176125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95587"/>
            <a:ext cx="26479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xisNexis Logo PNG Transparent &amp; SVG Vector - Freebie Supply">
            <a:extLst>
              <a:ext uri="{FF2B5EF4-FFF2-40B4-BE49-F238E27FC236}">
                <a16:creationId xmlns:a16="http://schemas.microsoft.com/office/drawing/2014/main" id="{00DEED58-0F36-445B-87B3-B188526D77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78609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y Does Google Scholar Not Find My Research Paper? - Journal-Publishing.com">
            <a:extLst>
              <a:ext uri="{FF2B5EF4-FFF2-40B4-BE49-F238E27FC236}">
                <a16:creationId xmlns:a16="http://schemas.microsoft.com/office/drawing/2014/main" id="{AC049352-E5A3-4A78-8CB9-43CAB88DED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800600"/>
            <a:ext cx="26098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bout - HeinOnline">
            <a:hlinkClick r:id="rId6"/>
            <a:extLst>
              <a:ext uri="{FF2B5EF4-FFF2-40B4-BE49-F238E27FC236}">
                <a16:creationId xmlns:a16="http://schemas.microsoft.com/office/drawing/2014/main" id="{4663092C-6B18-47EC-A0AE-149600B4F3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276413"/>
            <a:ext cx="2857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728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800" y="533400"/>
            <a:ext cx="7162800" cy="662361"/>
          </a:xfrm>
          <a:prstGeom prst="rect">
            <a:avLst/>
          </a:prstGeom>
        </p:spPr>
        <p:txBody>
          <a:bodyPr vert="horz" wrap="square" lIns="0" tIns="15875" rIns="0" bIns="0" rtlCol="0">
            <a:spAutoFit/>
          </a:bodyPr>
          <a:lstStyle/>
          <a:p>
            <a:pPr marL="12700">
              <a:lnSpc>
                <a:spcPct val="100000"/>
              </a:lnSpc>
              <a:spcBef>
                <a:spcPts val="125"/>
              </a:spcBef>
            </a:pPr>
            <a:r>
              <a:rPr lang="en-US" b="1" dirty="0">
                <a:latin typeface="Lucida Sans"/>
                <a:cs typeface="Lucida Sans"/>
              </a:rPr>
              <a:t>Using law review articles</a:t>
            </a:r>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2" name="TextBox 1">
            <a:extLst>
              <a:ext uri="{FF2B5EF4-FFF2-40B4-BE49-F238E27FC236}">
                <a16:creationId xmlns:a16="http://schemas.microsoft.com/office/drawing/2014/main" id="{B78A7E87-99E4-4B57-9C06-8A3AE49D49A6}"/>
              </a:ext>
            </a:extLst>
          </p:cNvPr>
          <p:cNvSpPr txBox="1"/>
          <p:nvPr/>
        </p:nvSpPr>
        <p:spPr>
          <a:xfrm>
            <a:off x="838200" y="2514600"/>
            <a:ext cx="8758274" cy="3139321"/>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pPr marL="285750" indent="-285750">
              <a:buFont typeface="Wingdings" panose="05000000000000000000" pitchFamily="2" charset="2"/>
              <a:buChar char="q"/>
            </a:pPr>
            <a:r>
              <a:rPr lang="en-US" dirty="0"/>
              <a:t> Hypothetical: What are the ethical obligations of lawyers using </a:t>
            </a:r>
            <a:r>
              <a:rPr lang="en-US" dirty="0" err="1"/>
              <a:t>ChatGPT</a:t>
            </a:r>
            <a:r>
              <a:rPr lang="en-US" dirty="0"/>
              <a: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Ø"/>
            </a:pPr>
            <a:r>
              <a:rPr lang="en-US" b="1" dirty="0"/>
              <a:t>Plan:</a:t>
            </a:r>
          </a:p>
          <a:p>
            <a:pPr marL="742950" lvl="1" indent="-285750">
              <a:buFont typeface="Wingdings" panose="05000000000000000000" pitchFamily="2" charset="2"/>
              <a:buChar char="q"/>
            </a:pPr>
            <a:r>
              <a:rPr lang="en-US" dirty="0"/>
              <a:t>Choose a platform</a:t>
            </a:r>
          </a:p>
          <a:p>
            <a:pPr marL="742950" lvl="1" indent="-285750">
              <a:buFont typeface="Wingdings" panose="05000000000000000000" pitchFamily="2" charset="2"/>
              <a:buChar char="q"/>
            </a:pPr>
            <a:r>
              <a:rPr lang="en-US" dirty="0"/>
              <a:t>Either locate the law reviews and journals library before you type your query, or use the available filters afterwards </a:t>
            </a:r>
          </a:p>
          <a:p>
            <a:pPr marL="285750" indent="-285750">
              <a:buFont typeface="Wingdings" panose="05000000000000000000" pitchFamily="2" charset="2"/>
              <a:buChar char="Ø"/>
            </a:pPr>
            <a:r>
              <a:rPr lang="en-US" b="1" dirty="0"/>
              <a:t>Using Law Reviews and Journals to Implement Your Research Plan</a:t>
            </a:r>
          </a:p>
          <a:p>
            <a:pPr marL="742950" lvl="1" indent="-285750">
              <a:buFont typeface="Wingdings" panose="05000000000000000000" pitchFamily="2" charset="2"/>
              <a:buChar char="q"/>
            </a:pPr>
            <a:r>
              <a:rPr lang="en-US" dirty="0"/>
              <a:t>Run your query (using proximity connectors)</a:t>
            </a:r>
          </a:p>
          <a:p>
            <a:pPr marL="742950" lvl="1" indent="-285750">
              <a:buFont typeface="Wingdings" panose="05000000000000000000" pitchFamily="2" charset="2"/>
              <a:buChar char="q"/>
            </a:pPr>
            <a:r>
              <a:rPr lang="en-US" dirty="0"/>
              <a:t>What did you find?</a:t>
            </a:r>
          </a:p>
          <a:p>
            <a:pPr marL="285750" indent="-285750">
              <a:buFont typeface="Wingdings" panose="05000000000000000000" pitchFamily="2" charset="2"/>
              <a:buChar char="q"/>
            </a:pPr>
            <a:endParaRPr lang="en-US" dirty="0"/>
          </a:p>
        </p:txBody>
      </p:sp>
      <p:sp>
        <p:nvSpPr>
          <p:cNvPr id="6" name="Rectangle 5">
            <a:extLst>
              <a:ext uri="{FF2B5EF4-FFF2-40B4-BE49-F238E27FC236}">
                <a16:creationId xmlns:a16="http://schemas.microsoft.com/office/drawing/2014/main" id="{3D02A6C1-955B-4DE6-80A3-DB03C7E6FEC5}"/>
              </a:ext>
            </a:extLst>
          </p:cNvPr>
          <p:cNvSpPr/>
          <p:nvPr/>
        </p:nvSpPr>
        <p:spPr>
          <a:xfrm>
            <a:off x="707065" y="6207384"/>
            <a:ext cx="6781800" cy="923330"/>
          </a:xfrm>
          <a:prstGeom prst="rect">
            <a:avLst/>
          </a:prstGeom>
          <a:solidFill>
            <a:srgbClr val="FFC000"/>
          </a:solidFill>
        </p:spPr>
        <p:txBody>
          <a:bodyPr wrap="square">
            <a:spAutoFit/>
          </a:bodyPr>
          <a:lstStyle/>
          <a:p>
            <a:r>
              <a:rPr lang="en-US" dirty="0">
                <a:latin typeface="Lucida Sans"/>
                <a:cs typeface="Lucida Sans"/>
              </a:rPr>
              <a:t>Thinking about how to use </a:t>
            </a:r>
            <a:r>
              <a:rPr lang="en-US" b="1" dirty="0">
                <a:latin typeface="Lucida Sans"/>
                <a:cs typeface="Lucida Sans"/>
              </a:rPr>
              <a:t>Proximity Connectors?</a:t>
            </a:r>
            <a:br>
              <a:rPr lang="en-US" b="1" dirty="0">
                <a:latin typeface="Lucida Sans"/>
                <a:cs typeface="Lucida Sans"/>
              </a:rPr>
            </a:br>
            <a:r>
              <a:rPr lang="en-US" b="1" dirty="0">
                <a:latin typeface="Lucida Sans"/>
                <a:cs typeface="Lucida Sans"/>
                <a:hlinkClick r:id="rId3"/>
              </a:rPr>
              <a:t>On Lexis</a:t>
            </a:r>
            <a:br>
              <a:rPr lang="en-US" b="1" dirty="0">
                <a:latin typeface="Lucida Sans"/>
                <a:cs typeface="Lucida Sans"/>
              </a:rPr>
            </a:br>
            <a:r>
              <a:rPr lang="en-US" b="1" dirty="0">
                <a:latin typeface="Lucida Sans"/>
                <a:cs typeface="Lucida Sans"/>
                <a:hlinkClick r:id="rId4"/>
              </a:rPr>
              <a:t>On Westlaw </a:t>
            </a:r>
            <a:endParaRPr lang="en-US" dirty="0"/>
          </a:p>
        </p:txBody>
      </p:sp>
    </p:spTree>
    <p:extLst>
      <p:ext uri="{BB962C8B-B14F-4D97-AF65-F5344CB8AC3E}">
        <p14:creationId xmlns:p14="http://schemas.microsoft.com/office/powerpoint/2010/main" val="1514543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71600" y="2286000"/>
            <a:ext cx="7052459" cy="2601353"/>
          </a:xfrm>
          <a:prstGeom prst="rect">
            <a:avLst/>
          </a:prstGeom>
        </p:spPr>
        <p:txBody>
          <a:bodyPr vert="horz" wrap="square" lIns="0" tIns="15875" rIns="0" bIns="0" rtlCol="0">
            <a:spAutoFit/>
          </a:bodyPr>
          <a:lstStyle/>
          <a:p>
            <a:pPr marL="12700">
              <a:lnSpc>
                <a:spcPct val="100000"/>
              </a:lnSpc>
              <a:spcBef>
                <a:spcPts val="125"/>
              </a:spcBef>
            </a:pPr>
            <a:r>
              <a:rPr lang="en-US" dirty="0">
                <a:latin typeface="Lucida Sans"/>
                <a:cs typeface="Lucida Sans"/>
              </a:rPr>
              <a:t>Suggestions &amp; Questions? </a:t>
            </a:r>
            <a:br>
              <a:rPr lang="en-US" dirty="0">
                <a:latin typeface="Lucida Sans"/>
                <a:cs typeface="Lucida Sans"/>
              </a:rPr>
            </a:br>
            <a:br>
              <a:rPr lang="en-US" dirty="0">
                <a:latin typeface="Lucida Sans"/>
                <a:cs typeface="Lucida Sans"/>
              </a:rPr>
            </a:br>
            <a:r>
              <a:rPr lang="en-US" dirty="0">
                <a:latin typeface="Lucida Sans"/>
                <a:cs typeface="Lucida Sans"/>
              </a:rPr>
              <a:t>DCLI@duq.edu</a:t>
            </a:r>
            <a:endParaRPr lang="en-US" b="1" dirty="0">
              <a:latin typeface="Lucida Sans"/>
              <a:cs typeface="Lucida Sans"/>
            </a:endParaRPr>
          </a:p>
        </p:txBody>
      </p:sp>
      <p:pic>
        <p:nvPicPr>
          <p:cNvPr id="4" name="Picture 3">
            <a:extLst>
              <a:ext uri="{FF2B5EF4-FFF2-40B4-BE49-F238E27FC236}">
                <a16:creationId xmlns:a16="http://schemas.microsoft.com/office/drawing/2014/main" id="{1B6A709C-248B-4D08-8109-6B3F3492321C}"/>
              </a:ext>
            </a:extLst>
          </p:cNvPr>
          <p:cNvPicPr>
            <a:picLocks noChangeAspect="1"/>
          </p:cNvPicPr>
          <p:nvPr/>
        </p:nvPicPr>
        <p:blipFill>
          <a:blip r:embed="rId2"/>
          <a:stretch>
            <a:fillRect/>
          </a:stretch>
        </p:blipFill>
        <p:spPr>
          <a:xfrm>
            <a:off x="7696200" y="5410200"/>
            <a:ext cx="1737511" cy="1646063"/>
          </a:xfrm>
          <a:prstGeom prst="rect">
            <a:avLst/>
          </a:prstGeom>
        </p:spPr>
      </p:pic>
    </p:spTree>
    <p:extLst>
      <p:ext uri="{BB962C8B-B14F-4D97-AF65-F5344CB8AC3E}">
        <p14:creationId xmlns:p14="http://schemas.microsoft.com/office/powerpoint/2010/main" val="12340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8002" y="1575775"/>
            <a:ext cx="4419598" cy="662361"/>
          </a:xfrm>
          <a:prstGeom prst="rect">
            <a:avLst/>
          </a:prstGeom>
        </p:spPr>
        <p:txBody>
          <a:bodyPr vert="horz" wrap="square" lIns="0" tIns="15875" rIns="0" bIns="0" rtlCol="0">
            <a:spAutoFit/>
          </a:bodyPr>
          <a:lstStyle/>
          <a:p>
            <a:pPr marL="12700">
              <a:lnSpc>
                <a:spcPct val="100000"/>
              </a:lnSpc>
              <a:spcBef>
                <a:spcPts val="125"/>
              </a:spcBef>
            </a:pPr>
            <a:r>
              <a:rPr lang="en-US" b="1" dirty="0">
                <a:latin typeface="Lucida Sans"/>
                <a:cs typeface="Lucida Sans"/>
              </a:rPr>
              <a:t>Agenda</a:t>
            </a:r>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2" name="TextBox 1">
            <a:extLst>
              <a:ext uri="{FF2B5EF4-FFF2-40B4-BE49-F238E27FC236}">
                <a16:creationId xmlns:a16="http://schemas.microsoft.com/office/drawing/2014/main" id="{B78A7E87-99E4-4B57-9C06-8A3AE49D49A6}"/>
              </a:ext>
            </a:extLst>
          </p:cNvPr>
          <p:cNvSpPr txBox="1"/>
          <p:nvPr/>
        </p:nvSpPr>
        <p:spPr>
          <a:xfrm>
            <a:off x="2590800" y="3200400"/>
            <a:ext cx="5195268" cy="1200329"/>
          </a:xfrm>
          <a:prstGeom prst="rect">
            <a:avLst/>
          </a:prstGeom>
          <a:noFill/>
        </p:spPr>
        <p:txBody>
          <a:bodyPr wrap="none" rtlCol="0">
            <a:spAutoFit/>
          </a:bodyPr>
          <a:lstStyle/>
          <a:p>
            <a:pPr marL="285750" indent="-285750">
              <a:buFont typeface="Arial" panose="020B0604020202020204" pitchFamily="34" charset="0"/>
              <a:buChar char="•"/>
            </a:pPr>
            <a:r>
              <a:rPr lang="en-US" dirty="0"/>
              <a:t>Finding Relevant Secondary Sources</a:t>
            </a:r>
          </a:p>
          <a:p>
            <a:pPr marL="285750" indent="-285750">
              <a:buFont typeface="Arial" panose="020B0604020202020204" pitchFamily="34" charset="0"/>
              <a:buChar char="•"/>
            </a:pPr>
            <a:r>
              <a:rPr lang="en-US" dirty="0"/>
              <a:t>Accessing Relevant Secondary Sources </a:t>
            </a:r>
          </a:p>
          <a:p>
            <a:pPr marL="285750" indent="-285750">
              <a:buFont typeface="Arial" panose="020B0604020202020204" pitchFamily="34" charset="0"/>
              <a:buChar char="•"/>
            </a:pPr>
            <a:r>
              <a:rPr lang="en-US" dirty="0"/>
              <a:t>When to use Treatises vs. Practitioners Resources  </a:t>
            </a:r>
          </a:p>
          <a:p>
            <a:pPr marL="285750" indent="-285750">
              <a:buFont typeface="Arial" panose="020B0604020202020204" pitchFamily="34" charset="0"/>
              <a:buChar char="•"/>
            </a:pPr>
            <a:r>
              <a:rPr lang="en-US" dirty="0"/>
              <a:t>Using Treatise &amp; Law Review Articles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8002" y="1575775"/>
            <a:ext cx="4419598" cy="662361"/>
          </a:xfrm>
          <a:prstGeom prst="rect">
            <a:avLst/>
          </a:prstGeom>
        </p:spPr>
        <p:txBody>
          <a:bodyPr vert="horz" wrap="square" lIns="0" tIns="15875" rIns="0" bIns="0" rtlCol="0">
            <a:spAutoFit/>
          </a:bodyPr>
          <a:lstStyle/>
          <a:p>
            <a:pPr marL="12700">
              <a:lnSpc>
                <a:spcPct val="100000"/>
              </a:lnSpc>
              <a:spcBef>
                <a:spcPts val="125"/>
              </a:spcBef>
            </a:pPr>
            <a:r>
              <a:rPr lang="en-US" b="1" dirty="0">
                <a:latin typeface="Lucida Sans"/>
                <a:cs typeface="Lucida Sans"/>
              </a:rPr>
              <a:t>Agenda</a:t>
            </a:r>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2" name="TextBox 1">
            <a:extLst>
              <a:ext uri="{FF2B5EF4-FFF2-40B4-BE49-F238E27FC236}">
                <a16:creationId xmlns:a16="http://schemas.microsoft.com/office/drawing/2014/main" id="{B78A7E87-99E4-4B57-9C06-8A3AE49D49A6}"/>
              </a:ext>
            </a:extLst>
          </p:cNvPr>
          <p:cNvSpPr txBox="1"/>
          <p:nvPr/>
        </p:nvSpPr>
        <p:spPr>
          <a:xfrm>
            <a:off x="2590800" y="3200400"/>
            <a:ext cx="3837461" cy="369332"/>
          </a:xfrm>
          <a:prstGeom prst="rect">
            <a:avLst/>
          </a:prstGeom>
          <a:noFill/>
        </p:spPr>
        <p:txBody>
          <a:bodyPr wrap="none" rtlCol="0">
            <a:spAutoFit/>
          </a:bodyPr>
          <a:lstStyle/>
          <a:p>
            <a:pPr marL="285750" indent="-285750">
              <a:buFont typeface="Arial" panose="020B0604020202020204" pitchFamily="34" charset="0"/>
              <a:buChar char="•"/>
            </a:pPr>
            <a:r>
              <a:rPr lang="en-US" dirty="0"/>
              <a:t>Finding Relevant Secondary Sources</a:t>
            </a:r>
          </a:p>
        </p:txBody>
      </p:sp>
    </p:spTree>
    <p:extLst>
      <p:ext uri="{BB962C8B-B14F-4D97-AF65-F5344CB8AC3E}">
        <p14:creationId xmlns:p14="http://schemas.microsoft.com/office/powerpoint/2010/main" val="133455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8968517-9A8C-4078-8579-B35CEC6D69FF}"/>
              </a:ext>
            </a:extLst>
          </p:cNvPr>
          <p:cNvSpPr/>
          <p:nvPr/>
        </p:nvSpPr>
        <p:spPr>
          <a:xfrm>
            <a:off x="1288671" y="2116057"/>
            <a:ext cx="2977738" cy="17948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Westlaw </a:t>
            </a:r>
          </a:p>
          <a:p>
            <a:pPr algn="ctr"/>
            <a:r>
              <a:rPr lang="en-US" sz="1440" dirty="0"/>
              <a:t>Step 1</a:t>
            </a:r>
          </a:p>
          <a:p>
            <a:pPr algn="ctr"/>
            <a:r>
              <a:rPr lang="en-US" sz="1440" dirty="0"/>
              <a:t>Go Content Types </a:t>
            </a:r>
          </a:p>
          <a:p>
            <a:pPr algn="ctr"/>
            <a:r>
              <a:rPr lang="en-US" sz="1440" dirty="0"/>
              <a:t> Step 2</a:t>
            </a:r>
          </a:p>
          <a:p>
            <a:pPr algn="ctr"/>
            <a:r>
              <a:rPr lang="en-US" sz="1440" dirty="0"/>
              <a:t>Secondary Sources page  </a:t>
            </a:r>
          </a:p>
        </p:txBody>
      </p:sp>
      <p:sp>
        <p:nvSpPr>
          <p:cNvPr id="5" name="Arrow: Right 4">
            <a:extLst>
              <a:ext uri="{FF2B5EF4-FFF2-40B4-BE49-F238E27FC236}">
                <a16:creationId xmlns:a16="http://schemas.microsoft.com/office/drawing/2014/main" id="{F2414134-B5EA-4CC7-B8A2-E56F9D84C75D}"/>
              </a:ext>
            </a:extLst>
          </p:cNvPr>
          <p:cNvSpPr/>
          <p:nvPr/>
        </p:nvSpPr>
        <p:spPr>
          <a:xfrm>
            <a:off x="4348736" y="2819635"/>
            <a:ext cx="614588" cy="387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6" name="Rectangle 5">
            <a:extLst>
              <a:ext uri="{FF2B5EF4-FFF2-40B4-BE49-F238E27FC236}">
                <a16:creationId xmlns:a16="http://schemas.microsoft.com/office/drawing/2014/main" id="{8F27ABEA-832F-44B8-BD56-EEDE728566FB}"/>
              </a:ext>
            </a:extLst>
          </p:cNvPr>
          <p:cNvSpPr/>
          <p:nvPr/>
        </p:nvSpPr>
        <p:spPr>
          <a:xfrm>
            <a:off x="1817488" y="4722829"/>
            <a:ext cx="1892902" cy="1288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Lexis</a:t>
            </a:r>
          </a:p>
          <a:p>
            <a:pPr algn="ctr"/>
            <a:r>
              <a:rPr lang="en-US" sz="1440" dirty="0"/>
              <a:t>Step 1</a:t>
            </a:r>
          </a:p>
          <a:p>
            <a:pPr algn="ctr"/>
            <a:r>
              <a:rPr lang="en-US" sz="1440" dirty="0"/>
              <a:t>Secondary Materials</a:t>
            </a:r>
          </a:p>
          <a:p>
            <a:pPr algn="ctr"/>
            <a:r>
              <a:rPr lang="en-US" sz="1440" dirty="0"/>
              <a:t>Step 1</a:t>
            </a:r>
          </a:p>
          <a:p>
            <a:pPr algn="ctr"/>
            <a:r>
              <a:rPr lang="en-US" sz="1440" dirty="0"/>
              <a:t>Treatises &amp; Guides…</a:t>
            </a:r>
          </a:p>
        </p:txBody>
      </p:sp>
      <p:sp>
        <p:nvSpPr>
          <p:cNvPr id="7" name="Arrow: Right 6">
            <a:extLst>
              <a:ext uri="{FF2B5EF4-FFF2-40B4-BE49-F238E27FC236}">
                <a16:creationId xmlns:a16="http://schemas.microsoft.com/office/drawing/2014/main" id="{C2451E87-AAC3-4AA2-8B74-9BBD768A54A9}"/>
              </a:ext>
            </a:extLst>
          </p:cNvPr>
          <p:cNvSpPr/>
          <p:nvPr/>
        </p:nvSpPr>
        <p:spPr>
          <a:xfrm>
            <a:off x="3875045" y="5004619"/>
            <a:ext cx="545538" cy="443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9" name="Rectangle 8">
            <a:extLst>
              <a:ext uri="{FF2B5EF4-FFF2-40B4-BE49-F238E27FC236}">
                <a16:creationId xmlns:a16="http://schemas.microsoft.com/office/drawing/2014/main" id="{A5B1CF74-6228-4A3D-B704-8AA8FBD6F39A}"/>
              </a:ext>
            </a:extLst>
          </p:cNvPr>
          <p:cNvSpPr/>
          <p:nvPr/>
        </p:nvSpPr>
        <p:spPr>
          <a:xfrm>
            <a:off x="4509629" y="4722829"/>
            <a:ext cx="1452653" cy="1069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Step 3</a:t>
            </a:r>
          </a:p>
          <a:p>
            <a:pPr algn="ctr"/>
            <a:r>
              <a:rPr lang="en-US" sz="1440" dirty="0"/>
              <a:t>Content Type</a:t>
            </a:r>
          </a:p>
          <a:p>
            <a:pPr algn="ctr"/>
            <a:r>
              <a:rPr lang="en-US" sz="1440" dirty="0"/>
              <a:t>Step 3</a:t>
            </a:r>
          </a:p>
          <a:p>
            <a:pPr algn="ctr"/>
            <a:r>
              <a:rPr lang="en-US" sz="1440" dirty="0"/>
              <a:t>Practice Area</a:t>
            </a:r>
          </a:p>
        </p:txBody>
      </p:sp>
      <p:sp>
        <p:nvSpPr>
          <p:cNvPr id="10" name="Oval 9">
            <a:extLst>
              <a:ext uri="{FF2B5EF4-FFF2-40B4-BE49-F238E27FC236}">
                <a16:creationId xmlns:a16="http://schemas.microsoft.com/office/drawing/2014/main" id="{6CE2E4B9-24D9-4155-B52B-D31A9AC97BEE}"/>
              </a:ext>
            </a:extLst>
          </p:cNvPr>
          <p:cNvSpPr/>
          <p:nvPr/>
        </p:nvSpPr>
        <p:spPr>
          <a:xfrm>
            <a:off x="5045652" y="2219336"/>
            <a:ext cx="1868393" cy="1565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Step 3</a:t>
            </a:r>
          </a:p>
          <a:p>
            <a:pPr algn="ctr"/>
            <a:r>
              <a:rPr lang="en-US" sz="1440" dirty="0"/>
              <a:t>By Type </a:t>
            </a:r>
          </a:p>
          <a:p>
            <a:pPr algn="ctr"/>
            <a:endParaRPr lang="en-US" sz="1440" dirty="0"/>
          </a:p>
        </p:txBody>
      </p:sp>
      <p:pic>
        <p:nvPicPr>
          <p:cNvPr id="8" name="Picture 7">
            <a:extLst>
              <a:ext uri="{FF2B5EF4-FFF2-40B4-BE49-F238E27FC236}">
                <a16:creationId xmlns:a16="http://schemas.microsoft.com/office/drawing/2014/main" id="{AD5C60CD-0F12-4C47-A280-9CB1FA39798A}"/>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11" name="object 3">
            <a:extLst>
              <a:ext uri="{FF2B5EF4-FFF2-40B4-BE49-F238E27FC236}">
                <a16:creationId xmlns:a16="http://schemas.microsoft.com/office/drawing/2014/main" id="{B7803D7B-662E-4F20-AC80-4A29D2483AF3}"/>
              </a:ext>
            </a:extLst>
          </p:cNvPr>
          <p:cNvSpPr txBox="1">
            <a:spLocks/>
          </p:cNvSpPr>
          <p:nvPr/>
        </p:nvSpPr>
        <p:spPr>
          <a:xfrm>
            <a:off x="762000" y="609601"/>
            <a:ext cx="8382000" cy="1308692"/>
          </a:xfrm>
          <a:prstGeom prst="rect">
            <a:avLst/>
          </a:prstGeom>
        </p:spPr>
        <p:txBody>
          <a:bodyPr vert="horz" wrap="square" lIns="0" tIns="15875" rIns="0" bIns="0" rtlCol="0" anchor="b">
            <a:spAutoFit/>
          </a:bodyPr>
          <a:lstStyle>
            <a:lvl1pPr algn="ctr">
              <a:defRPr sz="4800" b="1" i="0">
                <a:solidFill>
                  <a:srgbClr val="212121"/>
                </a:solidFill>
                <a:latin typeface="Arial"/>
                <a:ea typeface="+mj-ea"/>
                <a:cs typeface="Arial"/>
              </a:defRPr>
            </a:lvl1pPr>
          </a:lstStyle>
          <a:p>
            <a:r>
              <a:rPr lang="en-US" kern="0"/>
              <a:t>Finding Relevant Secondary Sources on Lexis/Westlaw</a:t>
            </a:r>
            <a:endParaRPr lang="en-US" kern="0" dirty="0"/>
          </a:p>
        </p:txBody>
      </p:sp>
    </p:spTree>
    <p:extLst>
      <p:ext uri="{BB962C8B-B14F-4D97-AF65-F5344CB8AC3E}">
        <p14:creationId xmlns:p14="http://schemas.microsoft.com/office/powerpoint/2010/main" val="1932049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8002" y="1575775"/>
            <a:ext cx="4419598" cy="662361"/>
          </a:xfrm>
          <a:prstGeom prst="rect">
            <a:avLst/>
          </a:prstGeom>
        </p:spPr>
        <p:txBody>
          <a:bodyPr vert="horz" wrap="square" lIns="0" tIns="15875" rIns="0" bIns="0" rtlCol="0">
            <a:spAutoFit/>
          </a:bodyPr>
          <a:lstStyle/>
          <a:p>
            <a:pPr marL="12700">
              <a:lnSpc>
                <a:spcPct val="100000"/>
              </a:lnSpc>
              <a:spcBef>
                <a:spcPts val="125"/>
              </a:spcBef>
            </a:pPr>
            <a:r>
              <a:rPr lang="en-US" b="1" dirty="0">
                <a:latin typeface="Lucida Sans"/>
                <a:cs typeface="Lucida Sans"/>
              </a:rPr>
              <a:t>Agenda</a:t>
            </a:r>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2" name="TextBox 1">
            <a:extLst>
              <a:ext uri="{FF2B5EF4-FFF2-40B4-BE49-F238E27FC236}">
                <a16:creationId xmlns:a16="http://schemas.microsoft.com/office/drawing/2014/main" id="{B78A7E87-99E4-4B57-9C06-8A3AE49D49A6}"/>
              </a:ext>
            </a:extLst>
          </p:cNvPr>
          <p:cNvSpPr txBox="1"/>
          <p:nvPr/>
        </p:nvSpPr>
        <p:spPr>
          <a:xfrm>
            <a:off x="2590800" y="3200400"/>
            <a:ext cx="4058675" cy="369332"/>
          </a:xfrm>
          <a:prstGeom prst="rect">
            <a:avLst/>
          </a:prstGeom>
          <a:noFill/>
        </p:spPr>
        <p:txBody>
          <a:bodyPr wrap="none" rtlCol="0">
            <a:spAutoFit/>
          </a:bodyPr>
          <a:lstStyle/>
          <a:p>
            <a:pPr marL="285750" indent="-285750">
              <a:buFont typeface="Arial" panose="020B0604020202020204" pitchFamily="34" charset="0"/>
              <a:buChar char="•"/>
            </a:pPr>
            <a:r>
              <a:rPr lang="en-US" dirty="0"/>
              <a:t>Accessing Relevant Secondary Sources</a:t>
            </a:r>
          </a:p>
        </p:txBody>
      </p:sp>
    </p:spTree>
    <p:extLst>
      <p:ext uri="{BB962C8B-B14F-4D97-AF65-F5344CB8AC3E}">
        <p14:creationId xmlns:p14="http://schemas.microsoft.com/office/powerpoint/2010/main" val="136841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635EEE9-9C74-4E32-B0FC-5C7A29ADCBEF}"/>
              </a:ext>
            </a:extLst>
          </p:cNvPr>
          <p:cNvSpPr/>
          <p:nvPr/>
        </p:nvSpPr>
        <p:spPr>
          <a:xfrm>
            <a:off x="1202147" y="1408921"/>
            <a:ext cx="3674653" cy="2248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Westlaw </a:t>
            </a:r>
          </a:p>
          <a:p>
            <a:pPr algn="ctr"/>
            <a:r>
              <a:rPr lang="en-US" sz="1440" dirty="0"/>
              <a:t>Step 4</a:t>
            </a:r>
          </a:p>
          <a:p>
            <a:pPr algn="ctr"/>
            <a:r>
              <a:rPr lang="en-US" sz="1440" dirty="0"/>
              <a:t>To locate a </a:t>
            </a:r>
            <a:r>
              <a:rPr lang="en-US" sz="1440" dirty="0">
                <a:ln w="0"/>
                <a:solidFill>
                  <a:schemeClr val="tx1"/>
                </a:solidFill>
                <a:effectLst>
                  <a:outerShdw blurRad="38100" dist="19050" dir="2700000" algn="tl" rotWithShape="0">
                    <a:schemeClr val="dk1">
                      <a:alpha val="40000"/>
                    </a:schemeClr>
                  </a:outerShdw>
                </a:effectLst>
              </a:rPr>
              <a:t>treatise</a:t>
            </a:r>
            <a:r>
              <a:rPr lang="en-US" sz="1440" dirty="0"/>
              <a:t> – run a search for the area of law (torts/copyright/federal practice, etc.)</a:t>
            </a:r>
          </a:p>
        </p:txBody>
      </p:sp>
      <p:sp>
        <p:nvSpPr>
          <p:cNvPr id="5" name="Arrow: Right 4">
            <a:extLst>
              <a:ext uri="{FF2B5EF4-FFF2-40B4-BE49-F238E27FC236}">
                <a16:creationId xmlns:a16="http://schemas.microsoft.com/office/drawing/2014/main" id="{4B0EA606-77ED-441D-83E0-F32C0D7D88DE}"/>
              </a:ext>
            </a:extLst>
          </p:cNvPr>
          <p:cNvSpPr/>
          <p:nvPr/>
        </p:nvSpPr>
        <p:spPr>
          <a:xfrm>
            <a:off x="5122080" y="2339407"/>
            <a:ext cx="614588" cy="387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7" name="Oval 6">
            <a:extLst>
              <a:ext uri="{FF2B5EF4-FFF2-40B4-BE49-F238E27FC236}">
                <a16:creationId xmlns:a16="http://schemas.microsoft.com/office/drawing/2014/main" id="{FF4489D7-D0AC-44BC-9E01-396A4E45F28C}"/>
              </a:ext>
            </a:extLst>
          </p:cNvPr>
          <p:cNvSpPr/>
          <p:nvPr/>
        </p:nvSpPr>
        <p:spPr>
          <a:xfrm>
            <a:off x="5981947" y="1539873"/>
            <a:ext cx="2893185" cy="2128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Step 5</a:t>
            </a:r>
          </a:p>
          <a:p>
            <a:pPr algn="ctr"/>
            <a:r>
              <a:rPr lang="en-US" sz="1440" dirty="0"/>
              <a:t>Once the relevant source located, run your query using the legal issues &amp; concepts identified while planning your search</a:t>
            </a:r>
          </a:p>
          <a:p>
            <a:pPr algn="ctr"/>
            <a:endParaRPr lang="en-US" sz="1440" dirty="0"/>
          </a:p>
          <a:p>
            <a:pPr algn="ctr"/>
            <a:endParaRPr lang="en-US" sz="1440" dirty="0"/>
          </a:p>
        </p:txBody>
      </p:sp>
      <p:sp>
        <p:nvSpPr>
          <p:cNvPr id="8" name="Rectangle 7">
            <a:extLst>
              <a:ext uri="{FF2B5EF4-FFF2-40B4-BE49-F238E27FC236}">
                <a16:creationId xmlns:a16="http://schemas.microsoft.com/office/drawing/2014/main" id="{DA5A0B4C-6FB2-4EE1-9018-23E324B020E0}"/>
              </a:ext>
            </a:extLst>
          </p:cNvPr>
          <p:cNvSpPr/>
          <p:nvPr/>
        </p:nvSpPr>
        <p:spPr>
          <a:xfrm>
            <a:off x="1499616" y="4181856"/>
            <a:ext cx="3072384" cy="1609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Lexis </a:t>
            </a:r>
          </a:p>
          <a:p>
            <a:pPr algn="ctr"/>
            <a:r>
              <a:rPr lang="en-US" sz="1440" dirty="0"/>
              <a:t>Step 3 </a:t>
            </a:r>
          </a:p>
          <a:p>
            <a:pPr algn="ctr"/>
            <a:r>
              <a:rPr lang="en-US" sz="1440" dirty="0"/>
              <a:t>Click on the area of law and scroll through the list of sources to locate a </a:t>
            </a:r>
            <a:r>
              <a:rPr lang="en-US" sz="1440" dirty="0">
                <a:ln w="0"/>
                <a:solidFill>
                  <a:schemeClr val="tx1"/>
                </a:solidFill>
                <a:effectLst>
                  <a:outerShdw blurRad="38100" dist="19050" dir="2700000" algn="tl" rotWithShape="0">
                    <a:schemeClr val="dk1">
                      <a:alpha val="40000"/>
                    </a:schemeClr>
                  </a:outerShdw>
                </a:effectLst>
              </a:rPr>
              <a:t>treatise </a:t>
            </a:r>
            <a:r>
              <a:rPr lang="en-US" sz="1440" dirty="0"/>
              <a:t>on the relevant topic (torts/copyright/federal practice, etc.)</a:t>
            </a:r>
          </a:p>
          <a:p>
            <a:pPr algn="ctr"/>
            <a:endParaRPr lang="en-US" sz="1440" dirty="0"/>
          </a:p>
        </p:txBody>
      </p:sp>
      <p:sp>
        <p:nvSpPr>
          <p:cNvPr id="9" name="Arrow: Right 8">
            <a:extLst>
              <a:ext uri="{FF2B5EF4-FFF2-40B4-BE49-F238E27FC236}">
                <a16:creationId xmlns:a16="http://schemas.microsoft.com/office/drawing/2014/main" id="{00810B40-1EB0-495E-BD57-22FB1EE09CD9}"/>
              </a:ext>
            </a:extLst>
          </p:cNvPr>
          <p:cNvSpPr/>
          <p:nvPr/>
        </p:nvSpPr>
        <p:spPr>
          <a:xfrm>
            <a:off x="4975776" y="4655887"/>
            <a:ext cx="614588" cy="387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10" name="Rectangle 9">
            <a:extLst>
              <a:ext uri="{FF2B5EF4-FFF2-40B4-BE49-F238E27FC236}">
                <a16:creationId xmlns:a16="http://schemas.microsoft.com/office/drawing/2014/main" id="{3961C4F5-E3CA-4D82-B7C2-69C395BD2215}"/>
              </a:ext>
            </a:extLst>
          </p:cNvPr>
          <p:cNvSpPr/>
          <p:nvPr/>
        </p:nvSpPr>
        <p:spPr>
          <a:xfrm>
            <a:off x="5827776" y="4181857"/>
            <a:ext cx="2682240" cy="1531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40" dirty="0"/>
              <a:t>Step 5</a:t>
            </a:r>
          </a:p>
          <a:p>
            <a:pPr algn="ctr"/>
            <a:r>
              <a:rPr lang="en-US" sz="1440" dirty="0"/>
              <a:t>Once the relevant source located, run your query using the legal issues &amp; concepts identified while planning your search</a:t>
            </a:r>
          </a:p>
          <a:p>
            <a:pPr algn="ctr"/>
            <a:r>
              <a:rPr lang="en-US" sz="1440" dirty="0"/>
              <a:t> </a:t>
            </a:r>
          </a:p>
        </p:txBody>
      </p:sp>
      <p:sp>
        <p:nvSpPr>
          <p:cNvPr id="11" name="object 3">
            <a:extLst>
              <a:ext uri="{FF2B5EF4-FFF2-40B4-BE49-F238E27FC236}">
                <a16:creationId xmlns:a16="http://schemas.microsoft.com/office/drawing/2014/main" id="{6AF2ECE9-C432-4E5A-9A13-3066545CA979}"/>
              </a:ext>
            </a:extLst>
          </p:cNvPr>
          <p:cNvSpPr txBox="1">
            <a:spLocks noGrp="1"/>
          </p:cNvSpPr>
          <p:nvPr>
            <p:ph type="title"/>
          </p:nvPr>
        </p:nvSpPr>
        <p:spPr>
          <a:xfrm>
            <a:off x="381000" y="100229"/>
            <a:ext cx="8991600" cy="1308692"/>
          </a:xfrm>
          <a:prstGeom prst="rect">
            <a:avLst/>
          </a:prstGeom>
        </p:spPr>
        <p:txBody>
          <a:bodyPr vert="horz" wrap="square" lIns="0" tIns="15875" rIns="0" bIns="0" rtlCol="0">
            <a:spAutoFit/>
          </a:bodyPr>
          <a:lstStyle/>
          <a:p>
            <a:r>
              <a:rPr lang="en-US" dirty="0"/>
              <a:t>Accessing Relevant Secondary Sources on Westlaw/Lexis</a:t>
            </a:r>
          </a:p>
        </p:txBody>
      </p:sp>
      <p:pic>
        <p:nvPicPr>
          <p:cNvPr id="12" name="Picture 11">
            <a:extLst>
              <a:ext uri="{FF2B5EF4-FFF2-40B4-BE49-F238E27FC236}">
                <a16:creationId xmlns:a16="http://schemas.microsoft.com/office/drawing/2014/main" id="{54B299E4-4729-4E66-95C1-F2F243396CE3}"/>
              </a:ext>
            </a:extLst>
          </p:cNvPr>
          <p:cNvPicPr>
            <a:picLocks noChangeAspect="1"/>
          </p:cNvPicPr>
          <p:nvPr/>
        </p:nvPicPr>
        <p:blipFill>
          <a:blip r:embed="rId2"/>
          <a:stretch>
            <a:fillRect/>
          </a:stretch>
        </p:blipFill>
        <p:spPr>
          <a:xfrm>
            <a:off x="8006376" y="5618240"/>
            <a:ext cx="1737511" cy="1646063"/>
          </a:xfrm>
          <a:prstGeom prst="rect">
            <a:avLst/>
          </a:prstGeom>
        </p:spPr>
      </p:pic>
    </p:spTree>
    <p:extLst>
      <p:ext uri="{BB962C8B-B14F-4D97-AF65-F5344CB8AC3E}">
        <p14:creationId xmlns:p14="http://schemas.microsoft.com/office/powerpoint/2010/main" val="62053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8002" y="1575775"/>
            <a:ext cx="4419598" cy="662361"/>
          </a:xfrm>
          <a:prstGeom prst="rect">
            <a:avLst/>
          </a:prstGeom>
        </p:spPr>
        <p:txBody>
          <a:bodyPr vert="horz" wrap="square" lIns="0" tIns="15875" rIns="0" bIns="0" rtlCol="0">
            <a:spAutoFit/>
          </a:bodyPr>
          <a:lstStyle/>
          <a:p>
            <a:pPr marL="12700">
              <a:lnSpc>
                <a:spcPct val="100000"/>
              </a:lnSpc>
              <a:spcBef>
                <a:spcPts val="125"/>
              </a:spcBef>
            </a:pPr>
            <a:r>
              <a:rPr lang="en-US" b="1" dirty="0">
                <a:latin typeface="Lucida Sans"/>
                <a:cs typeface="Lucida Sans"/>
              </a:rPr>
              <a:t>Agenda</a:t>
            </a:r>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2" name="TextBox 1">
            <a:extLst>
              <a:ext uri="{FF2B5EF4-FFF2-40B4-BE49-F238E27FC236}">
                <a16:creationId xmlns:a16="http://schemas.microsoft.com/office/drawing/2014/main" id="{B78A7E87-99E4-4B57-9C06-8A3AE49D49A6}"/>
              </a:ext>
            </a:extLst>
          </p:cNvPr>
          <p:cNvSpPr txBox="1"/>
          <p:nvPr/>
        </p:nvSpPr>
        <p:spPr>
          <a:xfrm>
            <a:off x="2590800" y="3200400"/>
            <a:ext cx="3430426" cy="369332"/>
          </a:xfrm>
          <a:prstGeom prst="rect">
            <a:avLst/>
          </a:prstGeom>
          <a:noFill/>
        </p:spPr>
        <p:txBody>
          <a:bodyPr wrap="none" rtlCol="0">
            <a:spAutoFit/>
          </a:bodyPr>
          <a:lstStyle/>
          <a:p>
            <a:pPr marL="285750" indent="-285750">
              <a:buFont typeface="Arial" panose="020B0604020202020204" pitchFamily="34" charset="0"/>
              <a:buChar char="•"/>
            </a:pPr>
            <a:r>
              <a:rPr lang="en-US" dirty="0"/>
              <a:t>When to use Treatises and Why</a:t>
            </a:r>
          </a:p>
        </p:txBody>
      </p:sp>
    </p:spTree>
    <p:extLst>
      <p:ext uri="{BB962C8B-B14F-4D97-AF65-F5344CB8AC3E}">
        <p14:creationId xmlns:p14="http://schemas.microsoft.com/office/powerpoint/2010/main" val="3703036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8A7E87-99E4-4B57-9C06-8A3AE49D49A6}"/>
              </a:ext>
            </a:extLst>
          </p:cNvPr>
          <p:cNvSpPr txBox="1"/>
          <p:nvPr/>
        </p:nvSpPr>
        <p:spPr>
          <a:xfrm>
            <a:off x="990600" y="2360438"/>
            <a:ext cx="7315200" cy="4247317"/>
          </a:xfrm>
          <a:prstGeom prst="rect">
            <a:avLst/>
          </a:prstGeom>
          <a:noFill/>
        </p:spPr>
        <p:txBody>
          <a:bodyPr wrap="square" rtlCol="0">
            <a:spAutoFit/>
          </a:bodyPr>
          <a:lstStyle/>
          <a:p>
            <a:pPr marL="285750" indent="-285750">
              <a:buFont typeface="Arial" panose="020B0604020202020204" pitchFamily="34" charset="0"/>
              <a:buChar char="•"/>
            </a:pPr>
            <a:endParaRPr lang="en-US" b="1" dirty="0"/>
          </a:p>
          <a:p>
            <a:pPr fontAlgn="t"/>
            <a:r>
              <a:rPr lang="en-US" b="1" dirty="0"/>
              <a:t>What is a Treatise?</a:t>
            </a:r>
          </a:p>
          <a:p>
            <a:pPr fontAlgn="t"/>
            <a:r>
              <a:rPr lang="en-US" dirty="0"/>
              <a:t>A treatise focuses on a single area of law and is written by experts in that area. Treatises range from broad, multi-volume sets to narrowly focused one-volume titles.  </a:t>
            </a:r>
          </a:p>
          <a:p>
            <a:pPr fontAlgn="t"/>
            <a:r>
              <a:rPr lang="en-US" b="1" dirty="0"/>
              <a:t>Why Use a Treatise?</a:t>
            </a:r>
          </a:p>
          <a:p>
            <a:pPr fontAlgn="t"/>
            <a:r>
              <a:rPr lang="en-US" dirty="0"/>
              <a:t>Practitioners rely heavily on treatises for the detailed coverage and practical tips they contain. The content varies tremendously, but you can usually find thorough explanations of the law at issue along with citations to relevant cases, statutes, regulations, and other secondary sources. Some treatises also contain the full text of these materials in appendices.</a:t>
            </a:r>
          </a:p>
          <a:p>
            <a:pPr fontAlgn="t"/>
            <a:r>
              <a:rPr lang="en-US" b="1" dirty="0"/>
              <a:t>Finding Treatises</a:t>
            </a:r>
          </a:p>
          <a:p>
            <a:pPr fontAlgn="t"/>
            <a:r>
              <a:rPr lang="en-US" dirty="0"/>
              <a:t>You can locate relevant treatises by legal subject area using a </a:t>
            </a:r>
            <a:r>
              <a:rPr lang="en-US" b="1" dirty="0">
                <a:hlinkClick r:id="rId2"/>
              </a:rPr>
              <a:t>Treatise Finders</a:t>
            </a:r>
            <a:r>
              <a:rPr lang="en-US" dirty="0"/>
              <a:t> guide or by keyword searching in the DCLI- </a:t>
            </a:r>
            <a:r>
              <a:rPr lang="en-US" b="1" dirty="0">
                <a:hlinkClick r:id="rId3"/>
              </a:rPr>
              <a:t>Law Library's catalog</a:t>
            </a:r>
            <a:r>
              <a:rPr lang="en-US" dirty="0"/>
              <a:t>.</a:t>
            </a:r>
          </a:p>
          <a:p>
            <a:pPr marL="285750" indent="-28575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A9A75F8C-07F1-40C2-90A4-A9803082ED49}"/>
              </a:ext>
            </a:extLst>
          </p:cNvPr>
          <p:cNvSpPr>
            <a:spLocks noGrp="1"/>
          </p:cNvSpPr>
          <p:nvPr>
            <p:ph type="title"/>
          </p:nvPr>
        </p:nvSpPr>
        <p:spPr>
          <a:xfrm>
            <a:off x="1143001" y="1067776"/>
            <a:ext cx="7848600" cy="1292662"/>
          </a:xfrm>
        </p:spPr>
        <p:txBody>
          <a:bodyPr/>
          <a:lstStyle/>
          <a:p>
            <a:r>
              <a:rPr lang="en-US" dirty="0"/>
              <a:t>When to Use a Legal Treatise</a:t>
            </a:r>
            <a:br>
              <a:rPr lang="en-US" dirty="0"/>
            </a:br>
            <a:r>
              <a:rPr lang="en-US" dirty="0"/>
              <a:t>Why Treatises</a:t>
            </a:r>
          </a:p>
        </p:txBody>
      </p:sp>
      <p:pic>
        <p:nvPicPr>
          <p:cNvPr id="6" name="Picture 5">
            <a:extLst>
              <a:ext uri="{FF2B5EF4-FFF2-40B4-BE49-F238E27FC236}">
                <a16:creationId xmlns:a16="http://schemas.microsoft.com/office/drawing/2014/main" id="{BBDD85B6-2DF6-4E27-A7D8-C881FAB36DFF}"/>
              </a:ext>
            </a:extLst>
          </p:cNvPr>
          <p:cNvPicPr>
            <a:picLocks noChangeAspect="1"/>
          </p:cNvPicPr>
          <p:nvPr/>
        </p:nvPicPr>
        <p:blipFill>
          <a:blip r:embed="rId4"/>
          <a:stretch>
            <a:fillRect/>
          </a:stretch>
        </p:blipFill>
        <p:spPr>
          <a:xfrm>
            <a:off x="7894244" y="5562600"/>
            <a:ext cx="1737511" cy="1646063"/>
          </a:xfrm>
          <a:prstGeom prst="rect">
            <a:avLst/>
          </a:prstGeom>
        </p:spPr>
      </p:pic>
    </p:spTree>
    <p:extLst>
      <p:ext uri="{BB962C8B-B14F-4D97-AF65-F5344CB8AC3E}">
        <p14:creationId xmlns:p14="http://schemas.microsoft.com/office/powerpoint/2010/main" val="178622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0600" y="1575775"/>
            <a:ext cx="6477000" cy="662361"/>
          </a:xfrm>
          <a:prstGeom prst="rect">
            <a:avLst/>
          </a:prstGeom>
        </p:spPr>
        <p:txBody>
          <a:bodyPr vert="horz" wrap="square" lIns="0" tIns="15875" rIns="0" bIns="0" rtlCol="0">
            <a:spAutoFit/>
          </a:bodyPr>
          <a:lstStyle/>
          <a:p>
            <a:pPr marL="12700">
              <a:lnSpc>
                <a:spcPct val="100000"/>
              </a:lnSpc>
              <a:spcBef>
                <a:spcPts val="125"/>
              </a:spcBef>
            </a:pPr>
            <a:r>
              <a:rPr lang="en-US" b="1" dirty="0">
                <a:latin typeface="Lucida Sans"/>
                <a:cs typeface="Lucida Sans"/>
              </a:rPr>
              <a:t>Using Treatises</a:t>
            </a:r>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2" name="TextBox 1">
            <a:extLst>
              <a:ext uri="{FF2B5EF4-FFF2-40B4-BE49-F238E27FC236}">
                <a16:creationId xmlns:a16="http://schemas.microsoft.com/office/drawing/2014/main" id="{B78A7E87-99E4-4B57-9C06-8A3AE49D49A6}"/>
              </a:ext>
            </a:extLst>
          </p:cNvPr>
          <p:cNvSpPr txBox="1"/>
          <p:nvPr/>
        </p:nvSpPr>
        <p:spPr>
          <a:xfrm>
            <a:off x="990600" y="2514600"/>
            <a:ext cx="7848600" cy="3416320"/>
          </a:xfrm>
          <a:prstGeom prst="rect">
            <a:avLst/>
          </a:prstGeom>
          <a:noFill/>
        </p:spPr>
        <p:txBody>
          <a:bodyPr wrap="square" rtlCol="0">
            <a:spAutoFit/>
          </a:bodyPr>
          <a:lstStyle/>
          <a:p>
            <a:pPr marL="742950" lvl="1" indent="-285750">
              <a:buFont typeface="Wingdings" panose="05000000000000000000" pitchFamily="2" charset="2"/>
              <a:buChar char="Ø"/>
            </a:pPr>
            <a:r>
              <a:rPr lang="en-US" b="1" dirty="0"/>
              <a:t>Using a Treatise to implement Your Research Plan</a:t>
            </a:r>
          </a:p>
          <a:p>
            <a:pPr marL="1200150" lvl="2" indent="-285750">
              <a:buFont typeface="Wingdings" panose="05000000000000000000" pitchFamily="2" charset="2"/>
              <a:buChar char="Ø"/>
            </a:pPr>
            <a:r>
              <a:rPr lang="en-US" b="1" dirty="0"/>
              <a:t>How do you locate a relevant treatise on Lexis/Westlaw</a:t>
            </a:r>
          </a:p>
          <a:p>
            <a:r>
              <a:rPr lang="en-US" dirty="0"/>
              <a:t>Using treatises:</a:t>
            </a:r>
          </a:p>
          <a:p>
            <a:pPr marL="285750" indent="-285750">
              <a:buFont typeface="Wingdings" panose="05000000000000000000" pitchFamily="2" charset="2"/>
              <a:buChar char="v"/>
            </a:pPr>
            <a:r>
              <a:rPr lang="en-US" dirty="0"/>
              <a:t>Let’s say that you work at the Duquesne Popcorn Factory and need to find whether your popcorn promotion logo is protected under federal law. </a:t>
            </a:r>
          </a:p>
          <a:p>
            <a:pPr marL="742950" lvl="1" indent="-285750">
              <a:buFont typeface="Wingdings" panose="05000000000000000000" pitchFamily="2" charset="2"/>
              <a:buChar char="Ø"/>
            </a:pPr>
            <a:r>
              <a:rPr lang="en-US" b="1" dirty="0"/>
              <a:t>Plan:</a:t>
            </a:r>
          </a:p>
          <a:p>
            <a:pPr marL="1200150" lvl="2" indent="-285750">
              <a:buFont typeface="Arial" panose="020B0604020202020204" pitchFamily="34" charset="0"/>
              <a:buChar char="•"/>
            </a:pPr>
            <a:r>
              <a:rPr lang="en-US" dirty="0"/>
              <a:t>Find a relevant secondary source</a:t>
            </a:r>
          </a:p>
          <a:p>
            <a:pPr marL="1657350" lvl="3" indent="-285750">
              <a:buFont typeface="Arial" panose="020B0604020202020204" pitchFamily="34" charset="0"/>
              <a:buChar char="•"/>
            </a:pPr>
            <a:r>
              <a:rPr lang="en-US" dirty="0"/>
              <a:t>What area of law? If in doubt how would you determine it?</a:t>
            </a:r>
          </a:p>
          <a:p>
            <a:pPr marL="1657350" lvl="3" indent="-285750">
              <a:buFont typeface="Arial" panose="020B0604020202020204" pitchFamily="34" charset="0"/>
              <a:buChar char="•"/>
            </a:pPr>
            <a:r>
              <a:rPr lang="en-US" dirty="0"/>
              <a:t>What treatise?</a:t>
            </a:r>
          </a:p>
          <a:p>
            <a:pPr marL="2114550" lvl="4" indent="-285750">
              <a:buFont typeface="Arial" panose="020B0604020202020204" pitchFamily="34" charset="0"/>
              <a:buChar char="•"/>
            </a:pPr>
            <a:r>
              <a:rPr lang="en-US" dirty="0"/>
              <a:t>Depends on the platform you use: Lexis/Westlaw</a:t>
            </a:r>
          </a:p>
          <a:p>
            <a:pPr marL="2114550" lvl="4"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BEF10FB6-9F2D-4DCF-8501-A47AC232C1CD}"/>
              </a:ext>
            </a:extLst>
          </p:cNvPr>
          <p:cNvPicPr>
            <a:picLocks noChangeAspect="1"/>
          </p:cNvPicPr>
          <p:nvPr/>
        </p:nvPicPr>
        <p:blipFill>
          <a:blip r:embed="rId3"/>
          <a:stretch>
            <a:fillRect/>
          </a:stretch>
        </p:blipFill>
        <p:spPr>
          <a:xfrm>
            <a:off x="6934200" y="513498"/>
            <a:ext cx="2408621" cy="1571625"/>
          </a:xfrm>
          <a:prstGeom prst="rect">
            <a:avLst/>
          </a:prstGeom>
        </p:spPr>
      </p:pic>
    </p:spTree>
    <p:extLst>
      <p:ext uri="{BB962C8B-B14F-4D97-AF65-F5344CB8AC3E}">
        <p14:creationId xmlns:p14="http://schemas.microsoft.com/office/powerpoint/2010/main" val="4288620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370</TotalTime>
  <Words>857</Words>
  <Application>Microsoft Office PowerPoint</Application>
  <PresentationFormat>Custom</PresentationFormat>
  <Paragraphs>120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Black</vt:lpstr>
      <vt:lpstr>Calibri</vt:lpstr>
      <vt:lpstr>Lucida Sans</vt:lpstr>
      <vt:lpstr>Times New Roman</vt:lpstr>
      <vt:lpstr>Wingdings</vt:lpstr>
      <vt:lpstr>Office Theme</vt:lpstr>
      <vt:lpstr>PowerPoint Presentation</vt:lpstr>
      <vt:lpstr>Agenda</vt:lpstr>
      <vt:lpstr>Agenda</vt:lpstr>
      <vt:lpstr>PowerPoint Presentation</vt:lpstr>
      <vt:lpstr>Agenda</vt:lpstr>
      <vt:lpstr>Accessing Relevant Secondary Sources on Westlaw/Lexis</vt:lpstr>
      <vt:lpstr>Agenda</vt:lpstr>
      <vt:lpstr>When to Use a Legal Treatise Why Treatises</vt:lpstr>
      <vt:lpstr>Using Treatises</vt:lpstr>
      <vt:lpstr>More ways to locate &amp; access e-Treatises</vt:lpstr>
      <vt:lpstr>Using Treatises</vt:lpstr>
      <vt:lpstr>When to use Treatises vs. Practitioners’ Resources </vt:lpstr>
      <vt:lpstr>When to use Treatises vs. Practitioners’ Resources </vt:lpstr>
      <vt:lpstr>Agenda</vt:lpstr>
      <vt:lpstr>Using law review articles</vt:lpstr>
      <vt:lpstr>Using law review articles</vt:lpstr>
      <vt:lpstr>Suggestions &amp; Questions?   DCLI@duq.edu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Garden Photo Plants Product Presentation</dc:title>
  <dc:creator>Amy L</dc:creator>
  <cp:keywords>DAFXSTH3_uY,BAEiOlhPu6s</cp:keywords>
  <cp:lastModifiedBy>Kathleen Lynch</cp:lastModifiedBy>
  <cp:revision>44</cp:revision>
  <dcterms:created xsi:type="dcterms:W3CDTF">2023-01-10T17:38:56Z</dcterms:created>
  <dcterms:modified xsi:type="dcterms:W3CDTF">2023-05-11T20:47:50Z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2023-01-10T00:00:00Z</vt:filetime>
  </property>
  <property fmtid="{D5CDD505-2E9C-101B-9397-08002B2CF9AE}" pid="3" name="Creator">
    <vt:lpwstr>Canva</vt:lpwstr>
  </property>
  <property fmtid="{D5CDD505-2E9C-101B-9397-08002B2CF9AE}" pid="4" name="LastSaved">
    <vt:filetime>2023-01-10T00:00:00Z</vt:filetime>
  </property>
</Properties>
</file>