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1" r:id="rId2"/>
    <p:sldId id="260" r:id="rId3"/>
    <p:sldId id="292" r:id="rId4"/>
    <p:sldId id="276" r:id="rId5"/>
    <p:sldId id="277" r:id="rId6"/>
    <p:sldId id="288" r:id="rId7"/>
    <p:sldId id="279" r:id="rId8"/>
    <p:sldId id="281" r:id="rId9"/>
    <p:sldId id="280" r:id="rId10"/>
    <p:sldId id="293" r:id="rId11"/>
    <p:sldId id="282" r:id="rId12"/>
    <p:sldId id="283" r:id="rId13"/>
    <p:sldId id="284" r:id="rId14"/>
    <p:sldId id="286" r:id="rId15"/>
    <p:sldId id="290" r:id="rId16"/>
    <p:sldId id="294" r:id="rId17"/>
    <p:sldId id="275" r:id="rId18"/>
  </p:sldIdLst>
  <p:sldSz cx="9753600" cy="7315200"/>
  <p:notesSz cx="97536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94660"/>
  </p:normalViewPr>
  <p:slideViewPr>
    <p:cSldViewPr>
      <p:cViewPr varScale="1">
        <p:scale>
          <a:sx n="53" d="100"/>
          <a:sy n="53" d="100"/>
        </p:scale>
        <p:origin x="1456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5925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24500" y="0"/>
            <a:ext cx="4227513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3AC70-E518-4B2C-ADF4-CABAC66CA6A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0563" y="914400"/>
            <a:ext cx="3292475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4725" y="3521075"/>
            <a:ext cx="7804150" cy="287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225925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24500" y="6948488"/>
            <a:ext cx="4227513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6A44C-54F0-407D-9ABA-5575FDB3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2267712"/>
            <a:ext cx="829056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849" y="196850"/>
            <a:ext cx="9363074" cy="4114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0985" y="1067776"/>
            <a:ext cx="6691629" cy="1250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2625" y="2475960"/>
            <a:ext cx="8388349" cy="359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ll.georgetown.edu/treatise-finders/conla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us.lexis.com/api/permalink/4b141b59-d1ac-4c66-8d1e-aac1142cf0b9/?context=153067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711" y="149195"/>
            <a:ext cx="9386178" cy="4659609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591185" rIns="0" bIns="0" rtlCol="0">
            <a:spAutoFit/>
          </a:bodyPr>
          <a:lstStyle/>
          <a:p>
            <a:pPr algn="ctr"/>
            <a:r>
              <a:rPr lang="en-US" sz="4400" b="1" spc="15" dirty="0">
                <a:solidFill>
                  <a:srgbClr val="212121"/>
                </a:solidFill>
                <a:latin typeface="Garamond" panose="02020404030301010803" pitchFamily="18" charset="0"/>
                <a:cs typeface="Arial Black"/>
              </a:rPr>
              <a:t>Duquesne Center For Legal Information</a:t>
            </a:r>
            <a:endParaRPr lang="en-US" sz="4400" b="1" dirty="0">
              <a:latin typeface="Garamond" panose="02020404030301010803" pitchFamily="18" charset="0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4400" b="1" dirty="0">
                <a:latin typeface="Garamond" panose="02020404030301010803" pitchFamily="18" charset="0"/>
                <a:cs typeface="Times New Roman"/>
              </a:rPr>
              <a:t> Bridge the Gap Between Theory</a:t>
            </a:r>
          </a:p>
          <a:p>
            <a:pPr algn="ctr">
              <a:lnSpc>
                <a:spcPct val="100000"/>
              </a:lnSpc>
            </a:pPr>
            <a:r>
              <a:rPr lang="en-US" sz="4400" b="1" dirty="0">
                <a:latin typeface="Garamond" panose="02020404030301010803" pitchFamily="18" charset="0"/>
                <a:cs typeface="Times New Roman"/>
              </a:rPr>
              <a:t> &amp; </a:t>
            </a:r>
          </a:p>
          <a:p>
            <a:pPr algn="ctr">
              <a:lnSpc>
                <a:spcPct val="100000"/>
              </a:lnSpc>
            </a:pPr>
            <a:r>
              <a:rPr lang="en-US" sz="4400" b="1" dirty="0">
                <a:latin typeface="Garamond" panose="02020404030301010803" pitchFamily="18" charset="0"/>
                <a:cs typeface="Times New Roman"/>
              </a:rPr>
              <a:t>Practice</a:t>
            </a:r>
          </a:p>
          <a:p>
            <a:pPr algn="ctr">
              <a:lnSpc>
                <a:spcPct val="100000"/>
              </a:lnSpc>
            </a:pPr>
            <a:r>
              <a:rPr lang="en-US" sz="4400" b="1" dirty="0">
                <a:latin typeface="Garamond" panose="02020404030301010803" pitchFamily="18" charset="0"/>
                <a:cs typeface="Times New Roman"/>
              </a:rPr>
              <a:t>Part I: Putting It All Together</a:t>
            </a:r>
            <a:endParaRPr sz="4400" b="1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4600" y="4947148"/>
            <a:ext cx="4953000" cy="2267929"/>
          </a:xfrm>
          <a:prstGeom prst="rect">
            <a:avLst/>
          </a:prstGeom>
          <a:solidFill>
            <a:srgbClr val="CCECF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600" spc="15" dirty="0">
                <a:solidFill>
                  <a:srgbClr val="212121"/>
                </a:solidFill>
                <a:latin typeface="Garamond" panose="02020404030301010803" pitchFamily="18" charset="0"/>
                <a:cs typeface="Arial Black"/>
              </a:rPr>
              <a:t>With Dana Neacşu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600" spc="15" dirty="0">
                <a:solidFill>
                  <a:srgbClr val="212121"/>
                </a:solidFill>
                <a:latin typeface="Garamond" panose="02020404030301010803" pitchFamily="18" charset="0"/>
                <a:cs typeface="Arial Black"/>
              </a:rPr>
              <a:t>&amp;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600" spc="15" dirty="0">
                <a:solidFill>
                  <a:srgbClr val="212121"/>
                </a:solidFill>
                <a:latin typeface="Garamond" panose="02020404030301010803" pitchFamily="18" charset="0"/>
                <a:cs typeface="Arial Black"/>
              </a:rPr>
              <a:t>Katie Lynch</a:t>
            </a:r>
          </a:p>
          <a:p>
            <a:pPr marL="12700" algn="ctr">
              <a:spcBef>
                <a:spcPts val="105"/>
              </a:spcBef>
            </a:pPr>
            <a:r>
              <a:rPr lang="en-US" sz="3600" b="1" dirty="0">
                <a:latin typeface="Garamond" panose="02020404030301010803" pitchFamily="18" charset="0"/>
                <a:cs typeface="Times New Roman"/>
              </a:rPr>
              <a:t>May 18,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E5C4D2-4C32-4233-82C2-6B9196C9C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949" y="5434037"/>
            <a:ext cx="1737511" cy="16460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9215474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4800" b="1" dirty="0">
                <a:latin typeface="Garamond" panose="02020404030301010803" pitchFamily="18" charset="0"/>
                <a:cs typeface="Lucida Sans"/>
              </a:rPr>
              <a:t>Agenda – Putting It All Together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381000" y="2784470"/>
            <a:ext cx="8469434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aramond" panose="02020404030301010803" pitchFamily="18" charset="0"/>
              </a:rPr>
              <a:t>Best Practices for Statutory &amp; Case Law Research </a:t>
            </a:r>
          </a:p>
        </p:txBody>
      </p:sp>
    </p:spTree>
    <p:extLst>
      <p:ext uri="{BB962C8B-B14F-4D97-AF65-F5344CB8AC3E}">
        <p14:creationId xmlns:p14="http://schemas.microsoft.com/office/powerpoint/2010/main" val="1615978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898357" y="2438400"/>
            <a:ext cx="6700629" cy="35394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Garamond" panose="02020404030301010803" pitchFamily="18" charset="0"/>
              </a:rPr>
              <a:t>During your summer internship, your supervising attorney assigned you the following research project: </a:t>
            </a:r>
          </a:p>
          <a:p>
            <a:pPr algn="just"/>
            <a:r>
              <a:rPr lang="en-US" sz="3200" i="1" dirty="0">
                <a:latin typeface="Garamond" panose="02020404030301010803" pitchFamily="18" charset="0"/>
              </a:rPr>
              <a:t>Client John Doe was arrested for burning the U.S. flag during an anti-war protest. Is this a criminal offense punishable by prison?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aramond" panose="02020404030301010803" pitchFamily="18" charset="0"/>
              </a:rPr>
              <a:t>Show your research!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39906048-B5A8-4EE9-95BA-F7519447C148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 dirty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kern="0" dirty="0">
                <a:latin typeface="Garamond" panose="02020404030301010803" pitchFamily="18" charset="0"/>
                <a:cs typeface="Lucida Sans"/>
              </a:rPr>
            </a:br>
            <a:r>
              <a:rPr lang="en-US" kern="0" dirty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kern="0" dirty="0">
                <a:latin typeface="Garamond" panose="02020404030301010803" pitchFamily="18" charset="0"/>
                <a:cs typeface="Lucida Sans"/>
              </a:rPr>
            </a:br>
            <a:r>
              <a:rPr lang="en-US" kern="0" dirty="0">
                <a:latin typeface="Garamond" panose="02020404030301010803" pitchFamily="18" charset="0"/>
                <a:cs typeface="Lucida Sans"/>
              </a:rPr>
              <a:t>Case Law Research </a:t>
            </a:r>
          </a:p>
        </p:txBody>
      </p:sp>
    </p:spTree>
    <p:extLst>
      <p:ext uri="{BB962C8B-B14F-4D97-AF65-F5344CB8AC3E}">
        <p14:creationId xmlns:p14="http://schemas.microsoft.com/office/powerpoint/2010/main" val="71452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1039433" y="2590800"/>
            <a:ext cx="6487363" cy="35394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Garamond" panose="02020404030301010803" pitchFamily="18" charset="0"/>
              </a:rPr>
              <a:t>Read the prompt and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Garamond" panose="02020404030301010803" pitchFamily="18" charset="0"/>
              </a:rPr>
              <a:t>Build a </a:t>
            </a:r>
            <a:r>
              <a:rPr lang="en-US" sz="3200" b="1" dirty="0">
                <a:latin typeface="Garamond" panose="02020404030301010803" pitchFamily="18" charset="0"/>
              </a:rPr>
              <a:t>Research Plan</a:t>
            </a:r>
            <a:r>
              <a:rPr lang="en-US" sz="3200" dirty="0">
                <a:latin typeface="Garamond" panose="02020404030301010803" pitchFamily="18" charset="0"/>
              </a:rPr>
              <a:t>: </a:t>
            </a:r>
          </a:p>
          <a:p>
            <a:pPr algn="just"/>
            <a:endParaRPr lang="en-US" sz="3200" dirty="0">
              <a:latin typeface="Garamond" panose="02020404030301010803" pitchFamily="18" charset="0"/>
            </a:endParaRPr>
          </a:p>
          <a:p>
            <a:pPr algn="just"/>
            <a:r>
              <a:rPr lang="en-US" sz="3200" i="1" dirty="0">
                <a:latin typeface="Garamond" panose="02020404030301010803" pitchFamily="18" charset="0"/>
              </a:rPr>
              <a:t>Client John Doe was arrested for </a:t>
            </a:r>
            <a:r>
              <a:rPr lang="en-US" sz="3200" i="1" dirty="0">
                <a:highlight>
                  <a:srgbClr val="FFFF00"/>
                </a:highlight>
                <a:latin typeface="Garamond" panose="02020404030301010803" pitchFamily="18" charset="0"/>
              </a:rPr>
              <a:t>burning</a:t>
            </a:r>
            <a:r>
              <a:rPr lang="en-US" sz="3200" i="1" dirty="0">
                <a:latin typeface="Garamond" panose="02020404030301010803" pitchFamily="18" charset="0"/>
              </a:rPr>
              <a:t> the U.S. </a:t>
            </a:r>
            <a:r>
              <a:rPr lang="en-US" sz="3200" i="1" dirty="0">
                <a:highlight>
                  <a:srgbClr val="FFFF00"/>
                </a:highlight>
                <a:latin typeface="Garamond" panose="02020404030301010803" pitchFamily="18" charset="0"/>
              </a:rPr>
              <a:t>flag </a:t>
            </a:r>
            <a:r>
              <a:rPr lang="en-US" sz="3200" i="1" dirty="0">
                <a:latin typeface="Garamond" panose="02020404030301010803" pitchFamily="18" charset="0"/>
              </a:rPr>
              <a:t>during an anti-war </a:t>
            </a:r>
            <a:r>
              <a:rPr lang="en-US" sz="3200" i="1" dirty="0">
                <a:highlight>
                  <a:srgbClr val="FFFF00"/>
                </a:highlight>
                <a:latin typeface="Garamond" panose="02020404030301010803" pitchFamily="18" charset="0"/>
              </a:rPr>
              <a:t>protest</a:t>
            </a:r>
            <a:r>
              <a:rPr lang="en-US" sz="3200" i="1" dirty="0">
                <a:latin typeface="Garamond" panose="02020404030301010803" pitchFamily="18" charset="0"/>
              </a:rPr>
              <a:t>. Is this a criminal offense punishable by prison?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aramond" panose="02020404030301010803" pitchFamily="18" charset="0"/>
              </a:rPr>
              <a:t>Show your research!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37704B72-9AC2-439E-B723-A7E751EF402C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 dirty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kern="0" dirty="0">
                <a:latin typeface="Garamond" panose="02020404030301010803" pitchFamily="18" charset="0"/>
                <a:cs typeface="Lucida Sans"/>
              </a:rPr>
            </a:br>
            <a:r>
              <a:rPr lang="en-US" kern="0" dirty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kern="0" dirty="0">
                <a:latin typeface="Garamond" panose="02020404030301010803" pitchFamily="18" charset="0"/>
                <a:cs typeface="Lucida Sans"/>
              </a:rPr>
            </a:br>
            <a:r>
              <a:rPr lang="en-US" kern="0" dirty="0">
                <a:latin typeface="Garamond" panose="02020404030301010803" pitchFamily="18" charset="0"/>
                <a:cs typeface="Lucida Sans"/>
              </a:rPr>
              <a:t>Case Law Research </a:t>
            </a:r>
          </a:p>
        </p:txBody>
      </p:sp>
    </p:spTree>
    <p:extLst>
      <p:ext uri="{BB962C8B-B14F-4D97-AF65-F5344CB8AC3E}">
        <p14:creationId xmlns:p14="http://schemas.microsoft.com/office/powerpoint/2010/main" val="2099134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714920" y="2362200"/>
            <a:ext cx="7144043" cy="415498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Read the prompt:</a:t>
            </a:r>
          </a:p>
          <a:p>
            <a:pPr algn="just"/>
            <a:r>
              <a:rPr lang="en-US" sz="2400" i="1" dirty="0">
                <a:latin typeface="Garamond" panose="02020404030301010803" pitchFamily="18" charset="0"/>
              </a:rPr>
              <a:t>Client John Doe was arrested for </a:t>
            </a:r>
            <a:r>
              <a:rPr lang="en-US" sz="2400" i="1" dirty="0">
                <a:highlight>
                  <a:srgbClr val="FFFF00"/>
                </a:highlight>
                <a:latin typeface="Garamond" panose="02020404030301010803" pitchFamily="18" charset="0"/>
              </a:rPr>
              <a:t>burning</a:t>
            </a:r>
            <a:r>
              <a:rPr lang="en-US" sz="2400" i="1" dirty="0">
                <a:latin typeface="Garamond" panose="02020404030301010803" pitchFamily="18" charset="0"/>
              </a:rPr>
              <a:t> the U.S. </a:t>
            </a:r>
            <a:r>
              <a:rPr lang="en-US" sz="2400" i="1" dirty="0">
                <a:highlight>
                  <a:srgbClr val="FFFF00"/>
                </a:highlight>
                <a:latin typeface="Garamond" panose="02020404030301010803" pitchFamily="18" charset="0"/>
              </a:rPr>
              <a:t>flag </a:t>
            </a:r>
            <a:r>
              <a:rPr lang="en-US" sz="2400" i="1" dirty="0">
                <a:latin typeface="Garamond" panose="02020404030301010803" pitchFamily="18" charset="0"/>
              </a:rPr>
              <a:t>during an anti-war </a:t>
            </a:r>
            <a:r>
              <a:rPr lang="en-US" sz="2400" i="1" dirty="0">
                <a:highlight>
                  <a:srgbClr val="FFFF00"/>
                </a:highlight>
                <a:latin typeface="Garamond" panose="02020404030301010803" pitchFamily="18" charset="0"/>
              </a:rPr>
              <a:t>protest</a:t>
            </a:r>
            <a:r>
              <a:rPr lang="en-US" sz="2400" i="1" dirty="0">
                <a:latin typeface="Garamond" panose="02020404030301010803" pitchFamily="18" charset="0"/>
              </a:rPr>
              <a:t>. Is this a criminal offense punishable by prison?  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Build a </a:t>
            </a:r>
            <a:r>
              <a:rPr lang="en-US" sz="2400" b="1" dirty="0">
                <a:latin typeface="Garamond" panose="02020404030301010803" pitchFamily="18" charset="0"/>
              </a:rPr>
              <a:t>Research Plan</a:t>
            </a:r>
            <a:r>
              <a:rPr lang="en-US" sz="2400" dirty="0">
                <a:latin typeface="Garamond" panose="02020404030301010803" pitchFamily="18" charset="0"/>
              </a:rPr>
              <a:t>: </a:t>
            </a:r>
          </a:p>
          <a:p>
            <a:pPr algn="just"/>
            <a:endParaRPr lang="en-US" sz="2400" dirty="0">
              <a:latin typeface="Garamond" panose="020204040303010108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Start with a </a:t>
            </a:r>
            <a:r>
              <a:rPr lang="en-US" sz="2400" b="1" dirty="0">
                <a:latin typeface="Garamond" panose="02020404030301010803" pitchFamily="18" charset="0"/>
              </a:rPr>
              <a:t>secondary source </a:t>
            </a:r>
            <a:r>
              <a:rPr lang="en-US" sz="2400" dirty="0">
                <a:latin typeface="Garamond" panose="02020404030301010803" pitchFamily="18" charset="0"/>
              </a:rPr>
              <a:t>if you do not know anything about symbolic speech: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sz="2400" dirty="0">
                <a:latin typeface="Garamond" panose="02020404030301010803" pitchFamily="18" charset="0"/>
              </a:rPr>
              <a:t>What area of law?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sz="2400" dirty="0">
                <a:latin typeface="Garamond" panose="02020404030301010803" pitchFamily="18" charset="0"/>
              </a:rPr>
              <a:t>What good </a:t>
            </a:r>
            <a:r>
              <a:rPr lang="en-US" sz="2400" b="1" dirty="0">
                <a:latin typeface="Garamond" panose="02020404030301010803" pitchFamily="18" charset="0"/>
              </a:rPr>
              <a:t>treatises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  <a:hlinkClick r:id="rId3"/>
              </a:rPr>
              <a:t>do you know in this area</a:t>
            </a:r>
            <a:r>
              <a:rPr lang="en-US" sz="2400" dirty="0">
                <a:latin typeface="Garamond" panose="02020404030301010803" pitchFamily="18" charset="0"/>
              </a:rPr>
              <a:t>?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sz="2400" dirty="0">
                <a:latin typeface="Garamond" panose="02020404030301010803" pitchFamily="18" charset="0"/>
              </a:rPr>
              <a:t>What about </a:t>
            </a:r>
            <a:r>
              <a:rPr lang="en-US" sz="2400" b="1" dirty="0">
                <a:latin typeface="Garamond" panose="02020404030301010803" pitchFamily="18" charset="0"/>
                <a:hlinkClick r:id="rId4"/>
              </a:rPr>
              <a:t>law review </a:t>
            </a:r>
            <a:r>
              <a:rPr lang="en-US" sz="2400" dirty="0">
                <a:latin typeface="Garamond" panose="02020404030301010803" pitchFamily="18" charset="0"/>
                <a:hlinkClick r:id="rId4"/>
              </a:rPr>
              <a:t>articles</a:t>
            </a:r>
            <a:r>
              <a:rPr lang="en-US" sz="2400" dirty="0"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235B693C-1C5C-491C-88C3-45CC294FD286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 dirty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kern="0" dirty="0">
                <a:latin typeface="Garamond" panose="02020404030301010803" pitchFamily="18" charset="0"/>
                <a:cs typeface="Lucida Sans"/>
              </a:rPr>
            </a:br>
            <a:r>
              <a:rPr lang="en-US" kern="0" dirty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kern="0" dirty="0">
                <a:latin typeface="Garamond" panose="02020404030301010803" pitchFamily="18" charset="0"/>
                <a:cs typeface="Lucida Sans"/>
              </a:rPr>
            </a:br>
            <a:r>
              <a:rPr lang="en-US" kern="0" dirty="0">
                <a:latin typeface="Garamond" panose="02020404030301010803" pitchFamily="18" charset="0"/>
                <a:cs typeface="Lucida Sans"/>
              </a:rPr>
              <a:t>Case Law Research </a:t>
            </a:r>
          </a:p>
        </p:txBody>
      </p:sp>
    </p:spTree>
    <p:extLst>
      <p:ext uri="{BB962C8B-B14F-4D97-AF65-F5344CB8AC3E}">
        <p14:creationId xmlns:p14="http://schemas.microsoft.com/office/powerpoint/2010/main" val="2871266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730268" y="1918792"/>
            <a:ext cx="6944563" cy="529375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Implementing the </a:t>
            </a:r>
            <a:r>
              <a:rPr lang="en-US" sz="2000" b="1" dirty="0">
                <a:latin typeface="Garamond" panose="02020404030301010803" pitchFamily="18" charset="0"/>
              </a:rPr>
              <a:t>Research Plan (N.B. It always depends on your pre-existing knowledge of the area of law)</a:t>
            </a:r>
            <a:r>
              <a:rPr lang="en-US" sz="2000" dirty="0">
                <a:latin typeface="Garamond" panose="02020404030301010803" pitchFamily="18" charset="0"/>
              </a:rPr>
              <a:t>: </a:t>
            </a:r>
          </a:p>
          <a:p>
            <a:pPr algn="just"/>
            <a:endParaRPr lang="en-US" sz="2000" dirty="0">
              <a:latin typeface="Garamond" panose="020204040303010108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(</a:t>
            </a:r>
            <a:r>
              <a:rPr lang="en-US" sz="2000" dirty="0">
                <a:highlight>
                  <a:srgbClr val="FFFF00"/>
                </a:highlight>
                <a:latin typeface="Garamond" panose="02020404030301010803" pitchFamily="18" charset="0"/>
              </a:rPr>
              <a:t>Skip the secondary source step, and start with primary sources if you know the area of law</a:t>
            </a:r>
            <a:r>
              <a:rPr lang="en-US" sz="2000" dirty="0">
                <a:latin typeface="Garamond" panose="02020404030301010803" pitchFamily="18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What primary source?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Think about jurisdiction: Is this federal or state jurisdiction?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Is this a statutory or case law issue? (Think about the area of law)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Once you decide the type of primary source, use a finding aid provided by the platform (such as an </a:t>
            </a:r>
            <a:r>
              <a:rPr lang="en-US" sz="2000" b="1" dirty="0">
                <a:latin typeface="Garamond" panose="02020404030301010803" pitchFamily="18" charset="0"/>
              </a:rPr>
              <a:t>Index</a:t>
            </a:r>
            <a:r>
              <a:rPr lang="en-US" sz="2000" dirty="0">
                <a:latin typeface="Garamond" panose="02020404030301010803" pitchFamily="18" charset="0"/>
              </a:rPr>
              <a:t> or a </a:t>
            </a:r>
            <a:r>
              <a:rPr lang="en-US" sz="2000" b="1" dirty="0">
                <a:latin typeface="Garamond" panose="02020404030301010803" pitchFamily="18" charset="0"/>
              </a:rPr>
              <a:t>Table of Contents</a:t>
            </a:r>
            <a:r>
              <a:rPr lang="en-US" sz="2000" dirty="0">
                <a:latin typeface="Garamond" panose="02020404030301010803" pitchFamily="18" charset="0"/>
              </a:rPr>
              <a:t>)</a:t>
            </a:r>
          </a:p>
          <a:p>
            <a:pPr marL="1657350" lvl="3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Run your query within the chosen filter</a:t>
            </a:r>
          </a:p>
          <a:p>
            <a:pPr marL="1657350" lvl="3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Find the answer. </a:t>
            </a:r>
          </a:p>
          <a:p>
            <a:pPr marL="1657350" lvl="3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Are you done with your research when you have located the relevant statute?</a:t>
            </a:r>
          </a:p>
          <a:p>
            <a:pPr lvl="1" algn="just"/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C14358F7-708E-43C2-B384-3B60E232A5DB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1678023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sz="3600" kern="0" dirty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sz="3600" kern="0" dirty="0">
                <a:latin typeface="Garamond" panose="02020404030301010803" pitchFamily="18" charset="0"/>
                <a:cs typeface="Lucida Sans"/>
              </a:rPr>
            </a:br>
            <a:r>
              <a:rPr lang="en-US" sz="3600" kern="0" dirty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sz="3600" kern="0" dirty="0">
                <a:latin typeface="Garamond" panose="02020404030301010803" pitchFamily="18" charset="0"/>
                <a:cs typeface="Lucida Sans"/>
              </a:rPr>
            </a:br>
            <a:r>
              <a:rPr lang="en-US" sz="3600" kern="0" dirty="0">
                <a:latin typeface="Garamond" panose="02020404030301010803" pitchFamily="18" charset="0"/>
                <a:cs typeface="Lucida Sans"/>
              </a:rPr>
              <a:t>Case Law Research </a:t>
            </a:r>
          </a:p>
        </p:txBody>
      </p:sp>
    </p:spTree>
    <p:extLst>
      <p:ext uri="{BB962C8B-B14F-4D97-AF65-F5344CB8AC3E}">
        <p14:creationId xmlns:p14="http://schemas.microsoft.com/office/powerpoint/2010/main" val="198715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881575" y="2514600"/>
            <a:ext cx="6944563" cy="452431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Garamond" panose="02020404030301010803" pitchFamily="18" charset="0"/>
              </a:rPr>
              <a:t>Implementing the </a:t>
            </a:r>
            <a:r>
              <a:rPr lang="en-US" sz="2800" b="1" dirty="0">
                <a:latin typeface="Garamond" panose="02020404030301010803" pitchFamily="18" charset="0"/>
              </a:rPr>
              <a:t>Research Plan (N.B. It always depends on your pre-existing knowledge of the area of law)</a:t>
            </a:r>
            <a:r>
              <a:rPr lang="en-US" sz="2800" dirty="0">
                <a:latin typeface="Garamond" panose="02020404030301010803" pitchFamily="18" charset="0"/>
              </a:rPr>
              <a:t>: </a:t>
            </a:r>
          </a:p>
          <a:p>
            <a:pPr algn="just"/>
            <a:endParaRPr lang="en-US" sz="2800" dirty="0">
              <a:latin typeface="Garamond" panose="020204040303010108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Garamond" panose="02020404030301010803" pitchFamily="18" charset="0"/>
              </a:rPr>
              <a:t>Are you done with your research when you have located the relevant statute?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Garamond" panose="02020404030301010803" pitchFamily="18" charset="0"/>
              </a:rPr>
              <a:t>What about cases interpreting the statutory provision?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Garamond" panose="02020404030301010803" pitchFamily="18" charset="0"/>
              </a:rPr>
              <a:t>So, what is your answer?</a:t>
            </a:r>
          </a:p>
          <a:p>
            <a:pPr lvl="1" algn="just"/>
            <a:endParaRPr lang="en-US" dirty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8C584FB9-8D4B-4E5C-825E-E8DDFFF8A587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 dirty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kern="0" dirty="0">
                <a:latin typeface="Garamond" panose="02020404030301010803" pitchFamily="18" charset="0"/>
                <a:cs typeface="Lucida Sans"/>
              </a:rPr>
            </a:br>
            <a:r>
              <a:rPr lang="en-US" kern="0" dirty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kern="0" dirty="0">
                <a:latin typeface="Garamond" panose="02020404030301010803" pitchFamily="18" charset="0"/>
                <a:cs typeface="Lucida Sans"/>
              </a:rPr>
            </a:br>
            <a:r>
              <a:rPr lang="en-US" kern="0" dirty="0">
                <a:latin typeface="Garamond" panose="02020404030301010803" pitchFamily="18" charset="0"/>
                <a:cs typeface="Lucida Sans"/>
              </a:rPr>
              <a:t>Case Law Research </a:t>
            </a:r>
          </a:p>
        </p:txBody>
      </p:sp>
    </p:spTree>
    <p:extLst>
      <p:ext uri="{BB962C8B-B14F-4D97-AF65-F5344CB8AC3E}">
        <p14:creationId xmlns:p14="http://schemas.microsoft.com/office/powerpoint/2010/main" val="2864574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881575" y="2514600"/>
            <a:ext cx="694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en-US" dirty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8C584FB9-8D4B-4E5C-825E-E8DDFFF8A587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662361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 dirty="0">
                <a:latin typeface="Garamond" panose="02020404030301010803" pitchFamily="18" charset="0"/>
                <a:cs typeface="Lucida Sans"/>
              </a:rPr>
              <a:t>Review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7842C8C-0ECD-4468-89A6-E6E71A9A2709}"/>
              </a:ext>
            </a:extLst>
          </p:cNvPr>
          <p:cNvSpPr txBox="1">
            <a:spLocks/>
          </p:cNvSpPr>
          <p:nvPr/>
        </p:nvSpPr>
        <p:spPr>
          <a:xfrm>
            <a:off x="1049663" y="1981200"/>
            <a:ext cx="6608386" cy="327333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 dirty="0">
                <a:latin typeface="Garamond" panose="02020404030301010803" pitchFamily="18" charset="0"/>
                <a:cs typeface="Lucida Sans"/>
              </a:rPr>
              <a:t>I. Plan</a:t>
            </a:r>
          </a:p>
          <a:p>
            <a:pPr marL="12700" algn="ctr">
              <a:spcBef>
                <a:spcPts val="125"/>
              </a:spcBef>
            </a:pPr>
            <a:r>
              <a:rPr lang="en-US" kern="0" dirty="0">
                <a:latin typeface="Garamond" panose="02020404030301010803" pitchFamily="18" charset="0"/>
                <a:cs typeface="Lucida Sans"/>
              </a:rPr>
              <a:t>II. Implement</a:t>
            </a:r>
          </a:p>
          <a:p>
            <a:pPr marL="12700" algn="ctr">
              <a:spcBef>
                <a:spcPts val="125"/>
              </a:spcBef>
            </a:pPr>
            <a:r>
              <a:rPr lang="en-US" kern="0" dirty="0">
                <a:latin typeface="Garamond" panose="02020404030301010803" pitchFamily="18" charset="0"/>
                <a:cs typeface="Lucida Sans"/>
              </a:rPr>
              <a:t>III. Repeat Until All You Find Has Already Been Found </a:t>
            </a:r>
          </a:p>
        </p:txBody>
      </p:sp>
    </p:spTree>
    <p:extLst>
      <p:ext uri="{BB962C8B-B14F-4D97-AF65-F5344CB8AC3E}">
        <p14:creationId xmlns:p14="http://schemas.microsoft.com/office/powerpoint/2010/main" val="2015804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2286000"/>
            <a:ext cx="7052459" cy="195502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dirty="0">
                <a:latin typeface="Garamond" panose="02020404030301010803" pitchFamily="18" charset="0"/>
                <a:cs typeface="Lucida Sans"/>
              </a:rPr>
              <a:t>Suggestions &amp; Questions? </a:t>
            </a:r>
            <a:br>
              <a:rPr lang="en-US" dirty="0">
                <a:latin typeface="Garamond" panose="02020404030301010803" pitchFamily="18" charset="0"/>
                <a:cs typeface="Lucida Sans"/>
              </a:rPr>
            </a:br>
            <a:br>
              <a:rPr lang="en-US" dirty="0">
                <a:latin typeface="Garamond" panose="02020404030301010803" pitchFamily="18" charset="0"/>
                <a:cs typeface="Lucida Sans"/>
              </a:rPr>
            </a:br>
            <a:r>
              <a:rPr lang="en-US" dirty="0">
                <a:latin typeface="Garamond" panose="02020404030301010803" pitchFamily="18" charset="0"/>
                <a:cs typeface="Lucida Sans"/>
              </a:rPr>
              <a:t>DCLI@duq.edu</a:t>
            </a:r>
            <a:endParaRPr lang="en-US" b="1" dirty="0">
              <a:latin typeface="Garamond" panose="02020404030301010803" pitchFamily="18" charset="0"/>
              <a:cs typeface="Lucida San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6A709C-248B-4D08-8109-6B3F34923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5410200"/>
            <a:ext cx="1737511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9215474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4800" b="1" dirty="0">
                <a:latin typeface="Garamond" panose="02020404030301010803" pitchFamily="18" charset="0"/>
                <a:cs typeface="Lucida Sans"/>
              </a:rPr>
              <a:t>Agenda – Putting It All Together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381000" y="2784470"/>
            <a:ext cx="8660769" cy="107721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aramond" panose="02020404030301010803" pitchFamily="18" charset="0"/>
              </a:rPr>
              <a:t>Best Practices for Statutory &amp; Regulatory Research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aramond" panose="02020404030301010803" pitchFamily="18" charset="0"/>
              </a:rPr>
              <a:t>Best Practices for Statutory &amp; Case Law Research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9215474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4800" b="1" dirty="0">
                <a:latin typeface="Garamond" panose="02020404030301010803" pitchFamily="18" charset="0"/>
                <a:cs typeface="Lucida Sans"/>
              </a:rPr>
              <a:t>Agenda – Putting It All Together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381000" y="2784470"/>
            <a:ext cx="8660769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aramond" panose="02020404030301010803" pitchFamily="18" charset="0"/>
              </a:rPr>
              <a:t>Best Practices for Statutory &amp; Regulatory Research </a:t>
            </a:r>
          </a:p>
        </p:txBody>
      </p:sp>
    </p:spTree>
    <p:extLst>
      <p:ext uri="{BB962C8B-B14F-4D97-AF65-F5344CB8AC3E}">
        <p14:creationId xmlns:p14="http://schemas.microsoft.com/office/powerpoint/2010/main" val="16046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0160" y="155810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dirty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dirty="0">
                <a:latin typeface="Garamond" panose="02020404030301010803" pitchFamily="18" charset="0"/>
                <a:cs typeface="Lucida Sans"/>
              </a:rPr>
            </a:br>
            <a:r>
              <a:rPr lang="en-US" dirty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dirty="0">
                <a:latin typeface="Garamond" panose="02020404030301010803" pitchFamily="18" charset="0"/>
                <a:cs typeface="Lucida Sans"/>
              </a:rPr>
            </a:br>
            <a:r>
              <a:rPr lang="en-US" dirty="0">
                <a:latin typeface="Garamond" panose="02020404030301010803" pitchFamily="18" charset="0"/>
                <a:cs typeface="Lucida Sans"/>
              </a:rPr>
              <a:t>Regulatory Research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728128" y="2265743"/>
            <a:ext cx="6608386" cy="489364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</a:rPr>
              <a:t>During your summer internship, your supervising attorney assigned you the following research project: </a:t>
            </a:r>
          </a:p>
          <a:p>
            <a:pPr algn="just"/>
            <a:r>
              <a:rPr lang="en-US" sz="2400" i="1" dirty="0">
                <a:latin typeface="Garamond" panose="02020404030301010803" pitchFamily="18" charset="0"/>
              </a:rPr>
              <a:t>Client John Doe received a letter from the EPA that he was in violation of the Federal Water Pollution Control Act. He was told that he was contaminating the biological integrity of a nearby river because of the rose fertilizer he used on his property.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</a:rPr>
              <a:t>Your assignment is to research whether the EPA has the authority to regulate the use of common fertilizer rich in phosphorus, nitrogen, and potassium.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</a:rPr>
              <a:t>Show your research!</a:t>
            </a:r>
          </a:p>
        </p:txBody>
      </p:sp>
      <p:pic>
        <p:nvPicPr>
          <p:cNvPr id="1026" name="Picture 2" descr="Image result for images for using fertilizers with water hose">
            <a:extLst>
              <a:ext uri="{FF2B5EF4-FFF2-40B4-BE49-F238E27FC236}">
                <a16:creationId xmlns:a16="http://schemas.microsoft.com/office/drawing/2014/main" id="{2F642EB1-631D-4467-BA07-5A1DC60B0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787" y="1334126"/>
            <a:ext cx="1553413" cy="155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05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381000" y="2286000"/>
            <a:ext cx="7543800" cy="489364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Read the prompt and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Build a research plan: </a:t>
            </a:r>
          </a:p>
          <a:p>
            <a:pPr lvl="1"/>
            <a:r>
              <a:rPr lang="en-US" sz="2400" dirty="0">
                <a:highlight>
                  <a:srgbClr val="00FFFF"/>
                </a:highlight>
                <a:latin typeface="Garamond" panose="02020404030301010803" pitchFamily="18" charset="0"/>
              </a:rPr>
              <a:t>What are the legal issues and thus, the research keywords?</a:t>
            </a:r>
          </a:p>
          <a:p>
            <a:pPr marL="60325" lvl="1" algn="just"/>
            <a:endParaRPr lang="en-US" sz="2400" i="1" dirty="0">
              <a:latin typeface="Garamond" panose="02020404030301010803" pitchFamily="18" charset="0"/>
            </a:endParaRPr>
          </a:p>
          <a:p>
            <a:pPr marL="60325" lvl="1" algn="just"/>
            <a:r>
              <a:rPr lang="en-US" sz="2400" i="1" dirty="0">
                <a:latin typeface="Garamond" panose="02020404030301010803" pitchFamily="18" charset="0"/>
              </a:rPr>
              <a:t>Client John Doe received a letter from the </a:t>
            </a:r>
            <a:r>
              <a:rPr lang="en-US" sz="2400" i="1" dirty="0">
                <a:highlight>
                  <a:srgbClr val="FFFF00"/>
                </a:highlight>
                <a:latin typeface="Garamond" panose="02020404030301010803" pitchFamily="18" charset="0"/>
              </a:rPr>
              <a:t>EPA</a:t>
            </a:r>
            <a:r>
              <a:rPr lang="en-US" sz="2400" i="1" dirty="0">
                <a:latin typeface="Garamond" panose="02020404030301010803" pitchFamily="18" charset="0"/>
              </a:rPr>
              <a:t> that he was in violation of the </a:t>
            </a:r>
            <a:r>
              <a:rPr lang="en-US" sz="2400" i="1" dirty="0">
                <a:highlight>
                  <a:srgbClr val="FFFF00"/>
                </a:highlight>
                <a:latin typeface="Garamond" panose="02020404030301010803" pitchFamily="18" charset="0"/>
              </a:rPr>
              <a:t>Federal Water Pollution Control Act</a:t>
            </a:r>
            <a:r>
              <a:rPr lang="en-US" sz="2400" i="1" dirty="0">
                <a:latin typeface="Garamond" panose="02020404030301010803" pitchFamily="18" charset="0"/>
              </a:rPr>
              <a:t>. He was told that he was </a:t>
            </a:r>
            <a:r>
              <a:rPr lang="en-US" sz="2400" i="1" dirty="0">
                <a:highlight>
                  <a:srgbClr val="FFFF00"/>
                </a:highlight>
                <a:latin typeface="Garamond" panose="02020404030301010803" pitchFamily="18" charset="0"/>
              </a:rPr>
              <a:t>contaminating</a:t>
            </a:r>
            <a:r>
              <a:rPr lang="en-US" sz="2400" i="1" dirty="0">
                <a:latin typeface="Garamond" panose="02020404030301010803" pitchFamily="18" charset="0"/>
              </a:rPr>
              <a:t> the </a:t>
            </a:r>
            <a:r>
              <a:rPr lang="en-US" sz="2400" i="1" dirty="0">
                <a:highlight>
                  <a:srgbClr val="FFFF00"/>
                </a:highlight>
                <a:latin typeface="Garamond" panose="02020404030301010803" pitchFamily="18" charset="0"/>
              </a:rPr>
              <a:t>biological integrity </a:t>
            </a:r>
            <a:r>
              <a:rPr lang="en-US" sz="2400" i="1" dirty="0">
                <a:latin typeface="Garamond" panose="02020404030301010803" pitchFamily="18" charset="0"/>
              </a:rPr>
              <a:t>of a nearby river because of the rose fertilizer he used on his property. </a:t>
            </a:r>
          </a:p>
          <a:p>
            <a:pPr lvl="1" algn="just"/>
            <a:endParaRPr lang="en-US" sz="2400" dirty="0">
              <a:latin typeface="Garamond" panose="020204040303010108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Garamond" panose="02020404030301010803" pitchFamily="18" charset="0"/>
              </a:rPr>
              <a:t>You need to research whether the EPA has the authority </a:t>
            </a:r>
            <a:r>
              <a:rPr lang="en-US" sz="2400" dirty="0">
                <a:highlight>
                  <a:srgbClr val="FFFF00"/>
                </a:highlight>
                <a:latin typeface="Garamond" panose="02020404030301010803" pitchFamily="18" charset="0"/>
              </a:rPr>
              <a:t>to regulate </a:t>
            </a:r>
            <a:r>
              <a:rPr lang="en-US" sz="2400" dirty="0">
                <a:latin typeface="Garamond" panose="02020404030301010803" pitchFamily="18" charset="0"/>
              </a:rPr>
              <a:t>the use of common </a:t>
            </a:r>
            <a:r>
              <a:rPr lang="en-US" sz="2400" dirty="0">
                <a:highlight>
                  <a:srgbClr val="FFFF00"/>
                </a:highlight>
                <a:latin typeface="Garamond" panose="02020404030301010803" pitchFamily="18" charset="0"/>
              </a:rPr>
              <a:t>fertilizer</a:t>
            </a:r>
            <a:r>
              <a:rPr lang="en-US" sz="2400" dirty="0">
                <a:latin typeface="Garamond" panose="02020404030301010803" pitchFamily="18" charset="0"/>
              </a:rPr>
              <a:t> rich in </a:t>
            </a:r>
            <a:r>
              <a:rPr lang="en-US" sz="2400" dirty="0">
                <a:highlight>
                  <a:srgbClr val="FFFF00"/>
                </a:highlight>
                <a:latin typeface="Garamond" panose="02020404030301010803" pitchFamily="18" charset="0"/>
              </a:rPr>
              <a:t>phosphorus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>
                <a:highlight>
                  <a:srgbClr val="FFFF00"/>
                </a:highlight>
                <a:latin typeface="Garamond" panose="02020404030301010803" pitchFamily="18" charset="0"/>
              </a:rPr>
              <a:t>nitrogen</a:t>
            </a:r>
            <a:r>
              <a:rPr lang="en-US" sz="2400" dirty="0">
                <a:latin typeface="Garamond" panose="02020404030301010803" pitchFamily="18" charset="0"/>
              </a:rPr>
              <a:t>, and </a:t>
            </a:r>
            <a:r>
              <a:rPr lang="en-US" sz="2400" dirty="0">
                <a:highlight>
                  <a:srgbClr val="FFFF00"/>
                </a:highlight>
                <a:latin typeface="Garamond" panose="02020404030301010803" pitchFamily="18" charset="0"/>
              </a:rPr>
              <a:t>potassium</a:t>
            </a:r>
            <a:r>
              <a:rPr lang="en-US" sz="2400" dirty="0">
                <a:latin typeface="Garamond" panose="02020404030301010803" pitchFamily="18" charset="0"/>
              </a:rPr>
              <a:t>. 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Where do you start?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6A864FAA-29B7-4F40-958E-8E9E451CAC54}"/>
              </a:ext>
            </a:extLst>
          </p:cNvPr>
          <p:cNvSpPr txBox="1">
            <a:spLocks/>
          </p:cNvSpPr>
          <p:nvPr/>
        </p:nvSpPr>
        <p:spPr>
          <a:xfrm>
            <a:off x="898358" y="152400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kern="0">
                <a:latin typeface="Garamond" panose="02020404030301010803" pitchFamily="18" charset="0"/>
                <a:cs typeface="Lucida Sans"/>
              </a:rPr>
            </a:br>
            <a:r>
              <a:rPr lang="en-US" kern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kern="0">
                <a:latin typeface="Garamond" panose="02020404030301010803" pitchFamily="18" charset="0"/>
                <a:cs typeface="Lucida Sans"/>
              </a:rPr>
            </a:br>
            <a:r>
              <a:rPr lang="en-US" kern="0">
                <a:latin typeface="Garamond" panose="02020404030301010803" pitchFamily="18" charset="0"/>
                <a:cs typeface="Lucida Sans"/>
              </a:rPr>
              <a:t>Regulatory Research </a:t>
            </a:r>
            <a:endParaRPr lang="en-US" kern="0" dirty="0">
              <a:latin typeface="Garamond" panose="02020404030301010803" pitchFamily="18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2533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963" y="54864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351632" y="2146042"/>
            <a:ext cx="7701837" cy="501675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Read the prompt and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Build a research plan: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Garamond" panose="02020404030301010803" pitchFamily="18" charset="0"/>
            </a:endParaRPr>
          </a:p>
          <a:p>
            <a:pPr lvl="1"/>
            <a:r>
              <a:rPr lang="en-US" sz="2000" dirty="0">
                <a:highlight>
                  <a:srgbClr val="00FFFF"/>
                </a:highlight>
                <a:latin typeface="Garamond" panose="02020404030301010803" pitchFamily="18" charset="0"/>
              </a:rPr>
              <a:t>What are the legal issues and thus, the research keywords?</a:t>
            </a:r>
          </a:p>
          <a:p>
            <a:pPr lvl="1" algn="just"/>
            <a:r>
              <a:rPr lang="en-US" sz="2000" i="1" dirty="0">
                <a:latin typeface="Garamond" panose="02020404030301010803" pitchFamily="18" charset="0"/>
              </a:rPr>
              <a:t>Client John Doe received a letter from the </a:t>
            </a:r>
            <a:r>
              <a:rPr lang="en-US" sz="2000" i="1" dirty="0">
                <a:highlight>
                  <a:srgbClr val="FFFF00"/>
                </a:highlight>
                <a:latin typeface="Garamond" panose="02020404030301010803" pitchFamily="18" charset="0"/>
              </a:rPr>
              <a:t>EPA</a:t>
            </a:r>
            <a:r>
              <a:rPr lang="en-US" sz="2000" i="1" dirty="0">
                <a:latin typeface="Garamond" panose="02020404030301010803" pitchFamily="18" charset="0"/>
              </a:rPr>
              <a:t> that he was in violation of the </a:t>
            </a:r>
            <a:r>
              <a:rPr lang="en-US" sz="2000" i="1" dirty="0">
                <a:highlight>
                  <a:srgbClr val="FFFF00"/>
                </a:highlight>
                <a:latin typeface="Garamond" panose="02020404030301010803" pitchFamily="18" charset="0"/>
              </a:rPr>
              <a:t>Federal Water Pollution Control Act</a:t>
            </a:r>
            <a:r>
              <a:rPr lang="en-US" sz="2000" i="1" dirty="0">
                <a:latin typeface="Garamond" panose="02020404030301010803" pitchFamily="18" charset="0"/>
              </a:rPr>
              <a:t>. He was told that he was </a:t>
            </a:r>
            <a:r>
              <a:rPr lang="en-US" sz="2000" i="1" dirty="0">
                <a:highlight>
                  <a:srgbClr val="FFFF00"/>
                </a:highlight>
                <a:latin typeface="Garamond" panose="02020404030301010803" pitchFamily="18" charset="0"/>
              </a:rPr>
              <a:t>contaminating</a:t>
            </a:r>
            <a:r>
              <a:rPr lang="en-US" sz="2000" i="1" dirty="0">
                <a:latin typeface="Garamond" panose="02020404030301010803" pitchFamily="18" charset="0"/>
              </a:rPr>
              <a:t> the </a:t>
            </a:r>
            <a:r>
              <a:rPr lang="en-US" sz="2000" i="1" dirty="0">
                <a:highlight>
                  <a:srgbClr val="FFFF00"/>
                </a:highlight>
                <a:latin typeface="Garamond" panose="02020404030301010803" pitchFamily="18" charset="0"/>
              </a:rPr>
              <a:t>biological integrity </a:t>
            </a:r>
            <a:r>
              <a:rPr lang="en-US" sz="2000" i="1" dirty="0">
                <a:latin typeface="Garamond" panose="02020404030301010803" pitchFamily="18" charset="0"/>
              </a:rPr>
              <a:t>of a nearby river because of the rose fertilizer he used on his property. </a:t>
            </a:r>
          </a:p>
          <a:p>
            <a:pPr lvl="1" algn="just"/>
            <a:endParaRPr lang="en-US" sz="2000" dirty="0">
              <a:latin typeface="Garamond" panose="020204040303010108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Garamond" panose="02020404030301010803" pitchFamily="18" charset="0"/>
              </a:rPr>
              <a:t>You need to research whether the EPA has the authority </a:t>
            </a:r>
            <a:r>
              <a:rPr lang="en-US" sz="2000" dirty="0">
                <a:highlight>
                  <a:srgbClr val="FFFF00"/>
                </a:highlight>
                <a:latin typeface="Garamond" panose="02020404030301010803" pitchFamily="18" charset="0"/>
              </a:rPr>
              <a:t>to regulate </a:t>
            </a:r>
            <a:r>
              <a:rPr lang="en-US" sz="2000" dirty="0">
                <a:latin typeface="Garamond" panose="02020404030301010803" pitchFamily="18" charset="0"/>
              </a:rPr>
              <a:t>the use of common </a:t>
            </a:r>
            <a:r>
              <a:rPr lang="en-US" sz="2000" dirty="0">
                <a:highlight>
                  <a:srgbClr val="FFFF00"/>
                </a:highlight>
                <a:latin typeface="Garamond" panose="02020404030301010803" pitchFamily="18" charset="0"/>
              </a:rPr>
              <a:t>fertilizer</a:t>
            </a:r>
            <a:r>
              <a:rPr lang="en-US" sz="2000" dirty="0">
                <a:latin typeface="Garamond" panose="02020404030301010803" pitchFamily="18" charset="0"/>
              </a:rPr>
              <a:t> rich in </a:t>
            </a:r>
            <a:r>
              <a:rPr lang="en-US" sz="2000" dirty="0">
                <a:highlight>
                  <a:srgbClr val="FFFF00"/>
                </a:highlight>
                <a:latin typeface="Garamond" panose="02020404030301010803" pitchFamily="18" charset="0"/>
              </a:rPr>
              <a:t>phosphorus</a:t>
            </a:r>
            <a:r>
              <a:rPr lang="en-US" sz="2000" dirty="0">
                <a:latin typeface="Garamond" panose="02020404030301010803" pitchFamily="18" charset="0"/>
              </a:rPr>
              <a:t>, </a:t>
            </a:r>
            <a:r>
              <a:rPr lang="en-US" sz="2000" dirty="0">
                <a:highlight>
                  <a:srgbClr val="FFFF00"/>
                </a:highlight>
                <a:latin typeface="Garamond" panose="02020404030301010803" pitchFamily="18" charset="0"/>
              </a:rPr>
              <a:t>nitrogen</a:t>
            </a:r>
            <a:r>
              <a:rPr lang="en-US" sz="2000" dirty="0">
                <a:latin typeface="Garamond" panose="02020404030301010803" pitchFamily="18" charset="0"/>
              </a:rPr>
              <a:t>, and </a:t>
            </a:r>
            <a:r>
              <a:rPr lang="en-US" sz="2000" dirty="0">
                <a:highlight>
                  <a:srgbClr val="FFFF00"/>
                </a:highlight>
                <a:latin typeface="Garamond" panose="02020404030301010803" pitchFamily="18" charset="0"/>
              </a:rPr>
              <a:t>potassium</a:t>
            </a:r>
            <a:r>
              <a:rPr lang="en-US" sz="2000" dirty="0">
                <a:latin typeface="Garamond" panose="02020404030301010803" pitchFamily="18" charset="0"/>
              </a:rPr>
              <a:t>. 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Where do you start?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Secondary sources.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sz="2000" dirty="0">
                <a:latin typeface="Garamond" panose="02020404030301010803" pitchFamily="18" charset="0"/>
              </a:rPr>
              <a:t>What secondary sources? 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B321968E-62F8-473E-A880-43D26F3ABA47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kern="0">
                <a:latin typeface="Garamond" panose="02020404030301010803" pitchFamily="18" charset="0"/>
                <a:cs typeface="Lucida Sans"/>
              </a:rPr>
            </a:br>
            <a:r>
              <a:rPr lang="en-US" kern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kern="0">
                <a:latin typeface="Garamond" panose="02020404030301010803" pitchFamily="18" charset="0"/>
                <a:cs typeface="Lucida Sans"/>
              </a:rPr>
            </a:br>
            <a:r>
              <a:rPr lang="en-US" kern="0">
                <a:latin typeface="Garamond" panose="02020404030301010803" pitchFamily="18" charset="0"/>
                <a:cs typeface="Lucida Sans"/>
              </a:rPr>
              <a:t>Regulatory Research </a:t>
            </a:r>
            <a:endParaRPr lang="en-US" kern="0" dirty="0">
              <a:latin typeface="Garamond" panose="02020404030301010803" pitchFamily="18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8464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089" y="56461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1407701" y="1128891"/>
            <a:ext cx="6608387" cy="618630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highlight>
                  <a:srgbClr val="00FFFF"/>
                </a:highlight>
                <a:latin typeface="Garamond" panose="02020404030301010803" pitchFamily="18" charset="0"/>
              </a:rPr>
              <a:t>Read the prompt and Build a research plan</a:t>
            </a:r>
            <a:r>
              <a:rPr lang="en-US" dirty="0">
                <a:latin typeface="Garamond" panose="02020404030301010803" pitchFamily="18" charset="0"/>
              </a:rPr>
              <a:t>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Where do you start?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Secondary sources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Why? 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What secondary sources? 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It depends on the platform available: 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Westlaw: 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Choose the tab: </a:t>
            </a:r>
            <a:r>
              <a:rPr lang="en-US" dirty="0">
                <a:highlight>
                  <a:srgbClr val="00FF00"/>
                </a:highlight>
                <a:latin typeface="Garamond" panose="02020404030301010803" pitchFamily="18" charset="0"/>
              </a:rPr>
              <a:t>Practice Areas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Choose </a:t>
            </a:r>
            <a:r>
              <a:rPr lang="en-US" dirty="0">
                <a:highlight>
                  <a:srgbClr val="00FF00"/>
                </a:highlight>
                <a:latin typeface="Garamond" panose="02020404030301010803" pitchFamily="18" charset="0"/>
              </a:rPr>
              <a:t>Energy and Environment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Select </a:t>
            </a:r>
            <a:r>
              <a:rPr lang="en-US" dirty="0">
                <a:highlight>
                  <a:srgbClr val="00FF00"/>
                </a:highlight>
                <a:latin typeface="Garamond" panose="02020404030301010803" pitchFamily="18" charset="0"/>
              </a:rPr>
              <a:t>Secondary Sources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Filter to </a:t>
            </a:r>
            <a:r>
              <a:rPr lang="en-US" dirty="0">
                <a:highlight>
                  <a:srgbClr val="00FF00"/>
                </a:highlight>
                <a:latin typeface="Garamond" panose="02020404030301010803" pitchFamily="18" charset="0"/>
              </a:rPr>
              <a:t>Texts &amp; Treatises </a:t>
            </a:r>
            <a:r>
              <a:rPr lang="en-US" dirty="0">
                <a:latin typeface="Garamond" panose="02020404030301010803" pitchFamily="18" charset="0"/>
              </a:rPr>
              <a:t>(can you think about another limit, such as the area of law?)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Run your query in the search box (</a:t>
            </a:r>
            <a:r>
              <a:rPr lang="en-US" dirty="0">
                <a:highlight>
                  <a:srgbClr val="00FFFF"/>
                </a:highlight>
                <a:latin typeface="Garamond" panose="02020404030301010803" pitchFamily="18" charset="0"/>
              </a:rPr>
              <a:t>?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What did you find?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Lexis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Choose the tab: </a:t>
            </a:r>
            <a:r>
              <a:rPr lang="en-US" i="1" dirty="0">
                <a:highlight>
                  <a:srgbClr val="00FF00"/>
                </a:highlight>
                <a:latin typeface="Garamond" panose="02020404030301010803" pitchFamily="18" charset="0"/>
              </a:rPr>
              <a:t>Practice Area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Choose </a:t>
            </a:r>
            <a:r>
              <a:rPr lang="en-US" i="1" dirty="0">
                <a:highlight>
                  <a:srgbClr val="00FF00"/>
                </a:highlight>
                <a:latin typeface="Garamond" panose="02020404030301010803" pitchFamily="18" charset="0"/>
              </a:rPr>
              <a:t>Environmental Law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Select </a:t>
            </a:r>
            <a:r>
              <a:rPr lang="en-US" i="1" dirty="0">
                <a:highlight>
                  <a:srgbClr val="00FF00"/>
                </a:highlight>
                <a:latin typeface="Garamond" panose="02020404030301010803" pitchFamily="18" charset="0"/>
              </a:rPr>
              <a:t>National Treatises &amp; Guides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Locate a treatise on environmental law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Run your query in the search box (</a:t>
            </a:r>
            <a:r>
              <a:rPr lang="en-US" dirty="0">
                <a:highlight>
                  <a:srgbClr val="00FFFF"/>
                </a:highlight>
                <a:latin typeface="Garamond" panose="02020404030301010803" pitchFamily="18" charset="0"/>
              </a:rPr>
              <a:t>?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Use filters to narrow your results as needed: What did you find?</a:t>
            </a:r>
          </a:p>
        </p:txBody>
      </p:sp>
      <p:pic>
        <p:nvPicPr>
          <p:cNvPr id="6" name="Picture 2" descr="Image result for images for using fertilizers with water hose">
            <a:extLst>
              <a:ext uri="{FF2B5EF4-FFF2-40B4-BE49-F238E27FC236}">
                <a16:creationId xmlns:a16="http://schemas.microsoft.com/office/drawing/2014/main" id="{626EDD65-CF29-4622-8440-2583AB495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110" y="2116219"/>
            <a:ext cx="1553413" cy="155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A682B575-F003-4653-A24D-40104A99EFCD}"/>
              </a:ext>
            </a:extLst>
          </p:cNvPr>
          <p:cNvSpPr txBox="1">
            <a:spLocks/>
          </p:cNvSpPr>
          <p:nvPr/>
        </p:nvSpPr>
        <p:spPr>
          <a:xfrm>
            <a:off x="1407703" y="-18172"/>
            <a:ext cx="6608386" cy="1124026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sz="2400" kern="0" dirty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sz="2400" kern="0" dirty="0">
                <a:latin typeface="Garamond" panose="02020404030301010803" pitchFamily="18" charset="0"/>
                <a:cs typeface="Lucida Sans"/>
              </a:rPr>
            </a:br>
            <a:r>
              <a:rPr lang="en-US" sz="2400" kern="0" dirty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sz="2400" kern="0" dirty="0">
                <a:latin typeface="Garamond" panose="02020404030301010803" pitchFamily="18" charset="0"/>
                <a:cs typeface="Lucida Sans"/>
              </a:rPr>
            </a:br>
            <a:r>
              <a:rPr lang="en-US" sz="2400" kern="0" dirty="0">
                <a:latin typeface="Garamond" panose="02020404030301010803" pitchFamily="18" charset="0"/>
                <a:cs typeface="Lucida Sans"/>
              </a:rPr>
              <a:t>Regulatory Research </a:t>
            </a:r>
          </a:p>
        </p:txBody>
      </p:sp>
    </p:spTree>
    <p:extLst>
      <p:ext uri="{BB962C8B-B14F-4D97-AF65-F5344CB8AC3E}">
        <p14:creationId xmlns:p14="http://schemas.microsoft.com/office/powerpoint/2010/main" val="403027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089" y="56461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296779" y="2052221"/>
            <a:ext cx="7711289" cy="52629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highlight>
                  <a:srgbClr val="00FFFF"/>
                </a:highlight>
                <a:latin typeface="Garamond" panose="02020404030301010803" pitchFamily="18" charset="0"/>
              </a:rPr>
              <a:t>Implement the </a:t>
            </a:r>
            <a:r>
              <a:rPr lang="en-US" sz="2400" b="1" dirty="0">
                <a:highlight>
                  <a:srgbClr val="00FFFF"/>
                </a:highlight>
                <a:latin typeface="Garamond" panose="02020404030301010803" pitchFamily="18" charset="0"/>
              </a:rPr>
              <a:t>Research Plan</a:t>
            </a:r>
            <a:r>
              <a:rPr lang="en-US" sz="2400" b="1" dirty="0">
                <a:latin typeface="Garamond" panose="02020404030301010803" pitchFamily="18" charset="0"/>
              </a:rPr>
              <a:t>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Use the statutory section found in the secondary source to locate the EPA authority to run programs to control pollution: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Westlaw: 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Choose USCA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Find the statutory provision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Read it: Does the EPA have the authority? 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Yes/No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Lexis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Choose USCS </a:t>
            </a:r>
            <a:endParaRPr lang="en-US" sz="2400" i="1" dirty="0">
              <a:latin typeface="Garamond" panose="02020404030301010803" pitchFamily="18" charset="0"/>
            </a:endParaRP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Find the statutory provision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Read it: Does the EPA have the authority? 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Garamond" panose="02020404030301010803" pitchFamily="18" charset="0"/>
              </a:rPr>
              <a:t>Yes/No</a:t>
            </a:r>
          </a:p>
        </p:txBody>
      </p:sp>
      <p:pic>
        <p:nvPicPr>
          <p:cNvPr id="6" name="Picture 2" descr="Image result for images for using fertilizers with water hose">
            <a:extLst>
              <a:ext uri="{FF2B5EF4-FFF2-40B4-BE49-F238E27FC236}">
                <a16:creationId xmlns:a16="http://schemas.microsoft.com/office/drawing/2014/main" id="{626EDD65-CF29-4622-8440-2583AB495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8849"/>
            <a:ext cx="1553413" cy="155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34714641-F101-4989-A88B-D49D95AC3AE4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kern="0">
                <a:latin typeface="Garamond" panose="02020404030301010803" pitchFamily="18" charset="0"/>
                <a:cs typeface="Lucida Sans"/>
              </a:rPr>
            </a:br>
            <a:r>
              <a:rPr lang="en-US" kern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kern="0">
                <a:latin typeface="Garamond" panose="02020404030301010803" pitchFamily="18" charset="0"/>
                <a:cs typeface="Lucida Sans"/>
              </a:rPr>
            </a:br>
            <a:r>
              <a:rPr lang="en-US" kern="0">
                <a:latin typeface="Garamond" panose="02020404030301010803" pitchFamily="18" charset="0"/>
                <a:cs typeface="Lucida Sans"/>
              </a:rPr>
              <a:t>Regulatory Research </a:t>
            </a:r>
            <a:endParaRPr lang="en-US" kern="0" dirty="0">
              <a:latin typeface="Garamond" panose="02020404030301010803" pitchFamily="18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42806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3A74D-18AC-452D-B80C-A413C420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089" y="5646100"/>
            <a:ext cx="1737511" cy="16460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8A7E87-99E4-4B57-9C06-8A3AE49D49A6}"/>
              </a:ext>
            </a:extLst>
          </p:cNvPr>
          <p:cNvSpPr txBox="1"/>
          <p:nvPr/>
        </p:nvSpPr>
        <p:spPr>
          <a:xfrm>
            <a:off x="685801" y="2692307"/>
            <a:ext cx="7001446" cy="397031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highlight>
                  <a:srgbClr val="00FFFF"/>
                </a:highlight>
                <a:latin typeface="Garamond" panose="02020404030301010803" pitchFamily="18" charset="0"/>
              </a:rPr>
              <a:t>Implement the </a:t>
            </a:r>
            <a:r>
              <a:rPr lang="en-US" b="1" dirty="0">
                <a:highlight>
                  <a:srgbClr val="00FFFF"/>
                </a:highlight>
                <a:latin typeface="Garamond" panose="02020404030301010803" pitchFamily="18" charset="0"/>
              </a:rPr>
              <a:t>Research Plan</a:t>
            </a:r>
            <a:r>
              <a:rPr lang="en-US" dirty="0">
                <a:highlight>
                  <a:srgbClr val="00FFFF"/>
                </a:highlight>
                <a:latin typeface="Garamond" panose="02020404030301010803" pitchFamily="18" charset="0"/>
              </a:rPr>
              <a:t>– come up with additional research terms</a:t>
            </a:r>
            <a:r>
              <a:rPr lang="en-US" dirty="0">
                <a:latin typeface="Garamond" panose="02020404030301010803" pitchFamily="18" charset="0"/>
              </a:rPr>
              <a:t>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Use the statutory section to determine the EPA’s actions  (runs programs, designates hazardous substances, </a:t>
            </a:r>
            <a:r>
              <a:rPr lang="en-US" dirty="0" err="1">
                <a:latin typeface="Garamond" panose="02020404030301010803" pitchFamily="18" charset="0"/>
              </a:rPr>
              <a:t>etc</a:t>
            </a:r>
            <a:r>
              <a:rPr lang="en-US" dirty="0">
                <a:latin typeface="Garamond" panose="02020404030301010803" pitchFamily="18" charset="0"/>
              </a:rPr>
              <a:t>):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Lexis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Scroll down within the relevant statutory provision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Go to </a:t>
            </a:r>
            <a:r>
              <a:rPr lang="en-US" i="1" dirty="0">
                <a:latin typeface="Garamond" panose="02020404030301010803" pitchFamily="18" charset="0"/>
              </a:rPr>
              <a:t>Research References &amp; Practice Aids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Find the relevant regulation </a:t>
            </a:r>
          </a:p>
          <a:p>
            <a:pPr marL="1657350" lvl="3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Westlaw: 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From the enabling statutory provision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Use the </a:t>
            </a:r>
            <a:r>
              <a:rPr lang="en-US" dirty="0" err="1">
                <a:latin typeface="Garamond" panose="02020404030301010803" pitchFamily="18" charset="0"/>
              </a:rPr>
              <a:t>KeyCite</a:t>
            </a:r>
            <a:r>
              <a:rPr lang="en-US" dirty="0">
                <a:latin typeface="Garamond" panose="02020404030301010803" pitchFamily="18" charset="0"/>
              </a:rPr>
              <a:t> function for retrieving regulations which cite/apply the code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Search within regulations for the </a:t>
            </a:r>
            <a:r>
              <a:rPr lang="en-US" dirty="0">
                <a:highlight>
                  <a:srgbClr val="00FFFF"/>
                </a:highlight>
                <a:latin typeface="Garamond" panose="02020404030301010803" pitchFamily="18" charset="0"/>
              </a:rPr>
              <a:t>additional research terms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en-US" dirty="0">
                <a:latin typeface="Garamond" panose="02020404030301010803" pitchFamily="18" charset="0"/>
              </a:rPr>
              <a:t>Find the relevant regulation</a:t>
            </a:r>
          </a:p>
        </p:txBody>
      </p:sp>
      <p:pic>
        <p:nvPicPr>
          <p:cNvPr id="6" name="Picture 2" descr="Image result for images for using fertilizers with water hose">
            <a:extLst>
              <a:ext uri="{FF2B5EF4-FFF2-40B4-BE49-F238E27FC236}">
                <a16:creationId xmlns:a16="http://schemas.microsoft.com/office/drawing/2014/main" id="{626EDD65-CF29-4622-8440-2583AB495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246" y="1392296"/>
            <a:ext cx="1553413" cy="155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E0EEBF35-F511-4376-99B7-9E5B6243026B}"/>
              </a:ext>
            </a:extLst>
          </p:cNvPr>
          <p:cNvSpPr txBox="1">
            <a:spLocks/>
          </p:cNvSpPr>
          <p:nvPr/>
        </p:nvSpPr>
        <p:spPr>
          <a:xfrm>
            <a:off x="898357" y="68179"/>
            <a:ext cx="6608386" cy="1955022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wrap="square" lIns="0" tIns="15875" rIns="0" bIns="0" rtlCol="0">
            <a:spAutoFit/>
          </a:bodyPr>
          <a:lstStyle>
            <a:lvl1pPr>
              <a:defRPr sz="4200" b="1" i="0">
                <a:solidFill>
                  <a:srgbClr val="21212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</a:pPr>
            <a:r>
              <a:rPr lang="en-US" kern="0">
                <a:latin typeface="Garamond" panose="02020404030301010803" pitchFamily="18" charset="0"/>
                <a:cs typeface="Lucida Sans"/>
              </a:rPr>
              <a:t>Best Practices for Statutory </a:t>
            </a:r>
            <a:br>
              <a:rPr lang="en-US" kern="0">
                <a:latin typeface="Garamond" panose="02020404030301010803" pitchFamily="18" charset="0"/>
                <a:cs typeface="Lucida Sans"/>
              </a:rPr>
            </a:br>
            <a:r>
              <a:rPr lang="en-US" kern="0">
                <a:latin typeface="Garamond" panose="02020404030301010803" pitchFamily="18" charset="0"/>
                <a:cs typeface="Lucida Sans"/>
              </a:rPr>
              <a:t>&amp; </a:t>
            </a:r>
            <a:br>
              <a:rPr lang="en-US" kern="0">
                <a:latin typeface="Garamond" panose="02020404030301010803" pitchFamily="18" charset="0"/>
                <a:cs typeface="Lucida Sans"/>
              </a:rPr>
            </a:br>
            <a:r>
              <a:rPr lang="en-US" kern="0">
                <a:latin typeface="Garamond" panose="02020404030301010803" pitchFamily="18" charset="0"/>
                <a:cs typeface="Lucida Sans"/>
              </a:rPr>
              <a:t>Regulatory Research </a:t>
            </a:r>
            <a:endParaRPr lang="en-US" kern="0" dirty="0">
              <a:latin typeface="Garamond" panose="02020404030301010803" pitchFamily="18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90107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1116</Words>
  <Application>Microsoft Office PowerPoint</Application>
  <PresentationFormat>Custom</PresentationFormat>
  <Paragraphs>130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Courier New</vt:lpstr>
      <vt:lpstr>Garamond</vt:lpstr>
      <vt:lpstr>Lucida Sans</vt:lpstr>
      <vt:lpstr>Times New Roman</vt:lpstr>
      <vt:lpstr>Wingdings</vt:lpstr>
      <vt:lpstr>Office Theme</vt:lpstr>
      <vt:lpstr>PowerPoint Presentation</vt:lpstr>
      <vt:lpstr>Agenda – Putting It All Together</vt:lpstr>
      <vt:lpstr>Agenda – Putting It All Together</vt:lpstr>
      <vt:lpstr>Best Practices for Statutory  &amp;  Regulatory Research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Agenda – Putting It All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Suggestions &amp; Questions?   DCLI@duq.edu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Garden Photo Plants Product Presentation</dc:title>
  <dc:creator>Amy L</dc:creator>
  <cp:keywords>DAFXSTH3_uY,BAEiOlhPu6s</cp:keywords>
  <cp:lastModifiedBy>Dana Neacsu</cp:lastModifiedBy>
  <cp:revision>45</cp:revision>
  <dcterms:created xsi:type="dcterms:W3CDTF">2023-01-10T17:38:56Z</dcterms:created>
  <dcterms:modified xsi:type="dcterms:W3CDTF">2023-05-17T18:48:06Z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2023-01-10T00:00:00Z</vt:filetime>
  </property>
  <property fmtid="{D5CDD505-2E9C-101B-9397-08002B2CF9AE}" pid="3" name="Creator">
    <vt:lpwstr>Canva</vt:lpwstr>
  </property>
  <property fmtid="{D5CDD505-2E9C-101B-9397-08002B2CF9AE}" pid="4" name="LastSaved">
    <vt:filetime>2023-01-10T00:00:00Z</vt:filetime>
  </property>
</Properties>
</file>